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607" r:id="rId2"/>
    <p:sldId id="609" r:id="rId3"/>
    <p:sldId id="610" r:id="rId4"/>
    <p:sldId id="280" r:id="rId5"/>
    <p:sldId id="574" r:id="rId6"/>
    <p:sldId id="559" r:id="rId7"/>
    <p:sldId id="594" r:id="rId8"/>
    <p:sldId id="579" r:id="rId9"/>
    <p:sldId id="624" r:id="rId10"/>
    <p:sldId id="625" r:id="rId11"/>
    <p:sldId id="612" r:id="rId12"/>
    <p:sldId id="613" r:id="rId13"/>
    <p:sldId id="278" r:id="rId14"/>
    <p:sldId id="596" r:id="rId15"/>
    <p:sldId id="597" r:id="rId16"/>
    <p:sldId id="263" r:id="rId17"/>
    <p:sldId id="615" r:id="rId18"/>
    <p:sldId id="546" r:id="rId19"/>
    <p:sldId id="544" r:id="rId20"/>
    <p:sldId id="617" r:id="rId21"/>
    <p:sldId id="598" r:id="rId22"/>
    <p:sldId id="286" r:id="rId23"/>
    <p:sldId id="601" r:id="rId24"/>
    <p:sldId id="289" r:id="rId25"/>
    <p:sldId id="602" r:id="rId26"/>
    <p:sldId id="290" r:id="rId27"/>
    <p:sldId id="291" r:id="rId28"/>
    <p:sldId id="604" r:id="rId29"/>
    <p:sldId id="267" r:id="rId30"/>
    <p:sldId id="264" r:id="rId31"/>
    <p:sldId id="272" r:id="rId32"/>
    <p:sldId id="293" r:id="rId33"/>
    <p:sldId id="271" r:id="rId34"/>
    <p:sldId id="618" r:id="rId35"/>
    <p:sldId id="287" r:id="rId36"/>
    <p:sldId id="633" r:id="rId37"/>
    <p:sldId id="605" r:id="rId38"/>
    <p:sldId id="622" r:id="rId39"/>
    <p:sldId id="600" r:id="rId40"/>
    <p:sldId id="628" r:id="rId41"/>
    <p:sldId id="629" r:id="rId42"/>
    <p:sldId id="268" r:id="rId43"/>
    <p:sldId id="505" r:id="rId44"/>
    <p:sldId id="623" r:id="rId45"/>
    <p:sldId id="274" r:id="rId46"/>
    <p:sldId id="276" r:id="rId47"/>
    <p:sldId id="275" r:id="rId48"/>
    <p:sldId id="273" r:id="rId49"/>
    <p:sldId id="266" r:id="rId50"/>
    <p:sldId id="599" r:id="rId51"/>
    <p:sldId id="257" r:id="rId52"/>
    <p:sldId id="258" r:id="rId53"/>
    <p:sldId id="626" r:id="rId54"/>
    <p:sldId id="608" r:id="rId55"/>
    <p:sldId id="627" r:id="rId56"/>
    <p:sldId id="630" r:id="rId57"/>
    <p:sldId id="631" r:id="rId58"/>
    <p:sldId id="63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66FF"/>
    <a:srgbClr val="FF0066"/>
    <a:srgbClr val="FF6600"/>
    <a:srgbClr val="FF3300"/>
    <a:srgbClr val="00CC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9E780B-41D8-47DA-AA2E-26E1B36107BC}" v="168" dt="2024-08-25T15:27:52.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43826" autoAdjust="0"/>
  </p:normalViewPr>
  <p:slideViewPr>
    <p:cSldViewPr snapToGrid="0">
      <p:cViewPr varScale="1">
        <p:scale>
          <a:sx n="29" d="100"/>
          <a:sy n="29" d="100"/>
        </p:scale>
        <p:origin x="1996" y="48"/>
      </p:cViewPr>
      <p:guideLst>
        <p:guide orient="horz" pos="2160"/>
        <p:guide pos="3840"/>
      </p:guideLst>
    </p:cSldViewPr>
  </p:slideViewPr>
  <p:notesTextViewPr>
    <p:cViewPr>
      <p:scale>
        <a:sx n="133" d="100"/>
        <a:sy n="133"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tlin Jeffrey" userId="c792ef73e4c0296d" providerId="LiveId" clId="{8F9E780B-41D8-47DA-AA2E-26E1B36107BC}"/>
    <pc:docChg chg="undo redo custSel addSld delSld modSld sldOrd">
      <pc:chgData name="Caitlin Jeffrey" userId="c792ef73e4c0296d" providerId="LiveId" clId="{8F9E780B-41D8-47DA-AA2E-26E1B36107BC}" dt="2024-08-25T17:05:30.425" v="17470" actId="20577"/>
      <pc:docMkLst>
        <pc:docMk/>
      </pc:docMkLst>
      <pc:sldChg chg="add del">
        <pc:chgData name="Caitlin Jeffrey" userId="c792ef73e4c0296d" providerId="LiveId" clId="{8F9E780B-41D8-47DA-AA2E-26E1B36107BC}" dt="2024-08-23T13:06:28.565" v="6120" actId="47"/>
        <pc:sldMkLst>
          <pc:docMk/>
          <pc:sldMk cId="3535704645" sldId="256"/>
        </pc:sldMkLst>
      </pc:sldChg>
      <pc:sldChg chg="delSp modSp mod delAnim modNotesTx">
        <pc:chgData name="Caitlin Jeffrey" userId="c792ef73e4c0296d" providerId="LiveId" clId="{8F9E780B-41D8-47DA-AA2E-26E1B36107BC}" dt="2024-08-25T15:21:31.137" v="17062" actId="20577"/>
        <pc:sldMkLst>
          <pc:docMk/>
          <pc:sldMk cId="1646508407" sldId="263"/>
        </pc:sldMkLst>
        <pc:spChg chg="del">
          <ac:chgData name="Caitlin Jeffrey" userId="c792ef73e4c0296d" providerId="LiveId" clId="{8F9E780B-41D8-47DA-AA2E-26E1B36107BC}" dt="2024-08-22T16:16:33.955" v="1255" actId="478"/>
          <ac:spMkLst>
            <pc:docMk/>
            <pc:sldMk cId="1646508407" sldId="263"/>
            <ac:spMk id="2" creationId="{FC70AF78-DF07-7961-4A0F-475FCA0A0712}"/>
          </ac:spMkLst>
        </pc:spChg>
        <pc:spChg chg="del">
          <ac:chgData name="Caitlin Jeffrey" userId="c792ef73e4c0296d" providerId="LiveId" clId="{8F9E780B-41D8-47DA-AA2E-26E1B36107BC}" dt="2024-08-22T16:16:33.955" v="1255" actId="478"/>
          <ac:spMkLst>
            <pc:docMk/>
            <pc:sldMk cId="1646508407" sldId="263"/>
            <ac:spMk id="3" creationId="{14D726FA-DC4E-1C3D-1A7E-7A4106F99CB4}"/>
          </ac:spMkLst>
        </pc:spChg>
        <pc:spChg chg="mod">
          <ac:chgData name="Caitlin Jeffrey" userId="c792ef73e4c0296d" providerId="LiveId" clId="{8F9E780B-41D8-47DA-AA2E-26E1B36107BC}" dt="2024-08-23T14:21:17.162" v="7361" actId="1076"/>
          <ac:spMkLst>
            <pc:docMk/>
            <pc:sldMk cId="1646508407" sldId="263"/>
            <ac:spMk id="4" creationId="{5516B668-C778-B582-6932-F2E40D4488EB}"/>
          </ac:spMkLst>
        </pc:spChg>
        <pc:spChg chg="mod">
          <ac:chgData name="Caitlin Jeffrey" userId="c792ef73e4c0296d" providerId="LiveId" clId="{8F9E780B-41D8-47DA-AA2E-26E1B36107BC}" dt="2024-08-23T14:21:19.361" v="7362" actId="1076"/>
          <ac:spMkLst>
            <pc:docMk/>
            <pc:sldMk cId="1646508407" sldId="263"/>
            <ac:spMk id="6" creationId="{29E58372-4E06-B52D-4376-4CBCB0A1EB14}"/>
          </ac:spMkLst>
        </pc:spChg>
      </pc:sldChg>
      <pc:sldChg chg="modSp mod modNotesTx">
        <pc:chgData name="Caitlin Jeffrey" userId="c792ef73e4c0296d" providerId="LiveId" clId="{8F9E780B-41D8-47DA-AA2E-26E1B36107BC}" dt="2024-08-25T15:15:38.804" v="16993" actId="20577"/>
        <pc:sldMkLst>
          <pc:docMk/>
          <pc:sldMk cId="200555486" sldId="264"/>
        </pc:sldMkLst>
        <pc:graphicFrameChg chg="mod modGraphic">
          <ac:chgData name="Caitlin Jeffrey" userId="c792ef73e4c0296d" providerId="LiveId" clId="{8F9E780B-41D8-47DA-AA2E-26E1B36107BC}" dt="2024-08-22T13:48:58.270" v="39" actId="1076"/>
          <ac:graphicFrameMkLst>
            <pc:docMk/>
            <pc:sldMk cId="200555486" sldId="264"/>
            <ac:graphicFrameMk id="2" creationId="{1B0EA67E-ABD3-872E-47C3-C720ABB4CDB3}"/>
          </ac:graphicFrameMkLst>
        </pc:graphicFrameChg>
      </pc:sldChg>
      <pc:sldChg chg="del">
        <pc:chgData name="Caitlin Jeffrey" userId="c792ef73e4c0296d" providerId="LiveId" clId="{8F9E780B-41D8-47DA-AA2E-26E1B36107BC}" dt="2024-08-23T13:05:55.652" v="6117" actId="47"/>
        <pc:sldMkLst>
          <pc:docMk/>
          <pc:sldMk cId="3997892850" sldId="265"/>
        </pc:sldMkLst>
      </pc:sldChg>
      <pc:sldChg chg="del">
        <pc:chgData name="Caitlin Jeffrey" userId="c792ef73e4c0296d" providerId="LiveId" clId="{8F9E780B-41D8-47DA-AA2E-26E1B36107BC}" dt="2024-08-22T13:44:54.909" v="2" actId="2696"/>
        <pc:sldMkLst>
          <pc:docMk/>
          <pc:sldMk cId="180596717" sldId="266"/>
        </pc:sldMkLst>
      </pc:sldChg>
      <pc:sldChg chg="add">
        <pc:chgData name="Caitlin Jeffrey" userId="c792ef73e4c0296d" providerId="LiveId" clId="{8F9E780B-41D8-47DA-AA2E-26E1B36107BC}" dt="2024-08-22T13:44:59.670" v="3"/>
        <pc:sldMkLst>
          <pc:docMk/>
          <pc:sldMk cId="1100589447" sldId="266"/>
        </pc:sldMkLst>
      </pc:sldChg>
      <pc:sldChg chg="modSp mod modNotesTx">
        <pc:chgData name="Caitlin Jeffrey" userId="c792ef73e4c0296d" providerId="LiveId" clId="{8F9E780B-41D8-47DA-AA2E-26E1B36107BC}" dt="2024-08-24T16:37:40.768" v="13561" actId="20577"/>
        <pc:sldMkLst>
          <pc:docMk/>
          <pc:sldMk cId="3865311248" sldId="267"/>
        </pc:sldMkLst>
        <pc:picChg chg="mod">
          <ac:chgData name="Caitlin Jeffrey" userId="c792ef73e4c0296d" providerId="LiveId" clId="{8F9E780B-41D8-47DA-AA2E-26E1B36107BC}" dt="2024-08-22T13:46:18.296" v="12" actId="1076"/>
          <ac:picMkLst>
            <pc:docMk/>
            <pc:sldMk cId="3865311248" sldId="267"/>
            <ac:picMk id="2" creationId="{C21599A4-B141-0B43-C789-296CE70D72A2}"/>
          </ac:picMkLst>
        </pc:picChg>
      </pc:sldChg>
      <pc:sldChg chg="add del ord modNotesTx">
        <pc:chgData name="Caitlin Jeffrey" userId="c792ef73e4c0296d" providerId="LiveId" clId="{8F9E780B-41D8-47DA-AA2E-26E1B36107BC}" dt="2024-08-22T18:12:48.100" v="3442"/>
        <pc:sldMkLst>
          <pc:docMk/>
          <pc:sldMk cId="1243774510" sldId="268"/>
        </pc:sldMkLst>
      </pc:sldChg>
      <pc:sldChg chg="del">
        <pc:chgData name="Caitlin Jeffrey" userId="c792ef73e4c0296d" providerId="LiveId" clId="{8F9E780B-41D8-47DA-AA2E-26E1B36107BC}" dt="2024-08-23T13:07:08.335" v="6121" actId="47"/>
        <pc:sldMkLst>
          <pc:docMk/>
          <pc:sldMk cId="2311149648" sldId="270"/>
        </pc:sldMkLst>
      </pc:sldChg>
      <pc:sldChg chg="modNotesTx">
        <pc:chgData name="Caitlin Jeffrey" userId="c792ef73e4c0296d" providerId="LiveId" clId="{8F9E780B-41D8-47DA-AA2E-26E1B36107BC}" dt="2024-08-25T15:13:46.975" v="16955" actId="20577"/>
        <pc:sldMkLst>
          <pc:docMk/>
          <pc:sldMk cId="4185247192" sldId="271"/>
        </pc:sldMkLst>
      </pc:sldChg>
      <pc:sldChg chg="modSp mod modNotesTx">
        <pc:chgData name="Caitlin Jeffrey" userId="c792ef73e4c0296d" providerId="LiveId" clId="{8F9E780B-41D8-47DA-AA2E-26E1B36107BC}" dt="2024-08-24T22:06:08.437" v="15163" actId="20577"/>
        <pc:sldMkLst>
          <pc:docMk/>
          <pc:sldMk cId="3517829063" sldId="272"/>
        </pc:sldMkLst>
        <pc:graphicFrameChg chg="mod modGraphic">
          <ac:chgData name="Caitlin Jeffrey" userId="c792ef73e4c0296d" providerId="LiveId" clId="{8F9E780B-41D8-47DA-AA2E-26E1B36107BC}" dt="2024-08-22T13:48:14.520" v="32" actId="1076"/>
          <ac:graphicFrameMkLst>
            <pc:docMk/>
            <pc:sldMk cId="3517829063" sldId="272"/>
            <ac:graphicFrameMk id="7" creationId="{7B8FEB2E-363E-21C0-404A-6AFBCAC96359}"/>
          </ac:graphicFrameMkLst>
        </pc:graphicFrameChg>
      </pc:sldChg>
      <pc:sldChg chg="ord">
        <pc:chgData name="Caitlin Jeffrey" userId="c792ef73e4c0296d" providerId="LiveId" clId="{8F9E780B-41D8-47DA-AA2E-26E1B36107BC}" dt="2024-08-22T15:45:41.242" v="897"/>
        <pc:sldMkLst>
          <pc:docMk/>
          <pc:sldMk cId="2220273705" sldId="273"/>
        </pc:sldMkLst>
      </pc:sldChg>
      <pc:sldChg chg="del">
        <pc:chgData name="Caitlin Jeffrey" userId="c792ef73e4c0296d" providerId="LiveId" clId="{8F9E780B-41D8-47DA-AA2E-26E1B36107BC}" dt="2024-08-22T13:57:30.050" v="68" actId="2696"/>
        <pc:sldMkLst>
          <pc:docMk/>
          <pc:sldMk cId="562753663" sldId="274"/>
        </pc:sldMkLst>
      </pc:sldChg>
      <pc:sldChg chg="add">
        <pc:chgData name="Caitlin Jeffrey" userId="c792ef73e4c0296d" providerId="LiveId" clId="{8F9E780B-41D8-47DA-AA2E-26E1B36107BC}" dt="2024-08-22T13:57:36.480" v="69"/>
        <pc:sldMkLst>
          <pc:docMk/>
          <pc:sldMk cId="1990281388" sldId="274"/>
        </pc:sldMkLst>
      </pc:sldChg>
      <pc:sldChg chg="ord">
        <pc:chgData name="Caitlin Jeffrey" userId="c792ef73e4c0296d" providerId="LiveId" clId="{8F9E780B-41D8-47DA-AA2E-26E1B36107BC}" dt="2024-08-22T15:45:46.861" v="899"/>
        <pc:sldMkLst>
          <pc:docMk/>
          <pc:sldMk cId="722098462" sldId="275"/>
        </pc:sldMkLst>
      </pc:sldChg>
      <pc:sldChg chg="del">
        <pc:chgData name="Caitlin Jeffrey" userId="c792ef73e4c0296d" providerId="LiveId" clId="{8F9E780B-41D8-47DA-AA2E-26E1B36107BC}" dt="2024-08-22T14:06:29.500" v="127" actId="2696"/>
        <pc:sldMkLst>
          <pc:docMk/>
          <pc:sldMk cId="784144114" sldId="276"/>
        </pc:sldMkLst>
      </pc:sldChg>
      <pc:sldChg chg="add ord">
        <pc:chgData name="Caitlin Jeffrey" userId="c792ef73e4c0296d" providerId="LiveId" clId="{8F9E780B-41D8-47DA-AA2E-26E1B36107BC}" dt="2024-08-22T15:45:55.703" v="901"/>
        <pc:sldMkLst>
          <pc:docMk/>
          <pc:sldMk cId="2062118738" sldId="276"/>
        </pc:sldMkLst>
      </pc:sldChg>
      <pc:sldChg chg="modSp mod modNotesTx">
        <pc:chgData name="Caitlin Jeffrey" userId="c792ef73e4c0296d" providerId="LiveId" clId="{8F9E780B-41D8-47DA-AA2E-26E1B36107BC}" dt="2024-08-25T17:04:44.229" v="17456" actId="20577"/>
        <pc:sldMkLst>
          <pc:docMk/>
          <pc:sldMk cId="3202598854" sldId="278"/>
        </pc:sldMkLst>
        <pc:spChg chg="mod">
          <ac:chgData name="Caitlin Jeffrey" userId="c792ef73e4c0296d" providerId="LiveId" clId="{8F9E780B-41D8-47DA-AA2E-26E1B36107BC}" dt="2024-08-22T14:29:17.616" v="227" actId="20577"/>
          <ac:spMkLst>
            <pc:docMk/>
            <pc:sldMk cId="3202598854" sldId="278"/>
            <ac:spMk id="3" creationId="{BD0174D9-4E85-48EE-64E6-5E6B9A138E89}"/>
          </ac:spMkLst>
        </pc:spChg>
      </pc:sldChg>
      <pc:sldChg chg="addSp delSp modSp mod delAnim modAnim modNotesTx">
        <pc:chgData name="Caitlin Jeffrey" userId="c792ef73e4c0296d" providerId="LiveId" clId="{8F9E780B-41D8-47DA-AA2E-26E1B36107BC}" dt="2024-08-24T12:11:22.584" v="12283" actId="20577"/>
        <pc:sldMkLst>
          <pc:docMk/>
          <pc:sldMk cId="706729911" sldId="280"/>
        </pc:sldMkLst>
        <pc:spChg chg="add del mod">
          <ac:chgData name="Caitlin Jeffrey" userId="c792ef73e4c0296d" providerId="LiveId" clId="{8F9E780B-41D8-47DA-AA2E-26E1B36107BC}" dt="2024-08-22T15:35:39.171" v="791" actId="478"/>
          <ac:spMkLst>
            <pc:docMk/>
            <pc:sldMk cId="706729911" sldId="280"/>
            <ac:spMk id="2" creationId="{90EFE067-E626-374C-8834-921F5BC3EA3E}"/>
          </ac:spMkLst>
        </pc:spChg>
        <pc:spChg chg="add del mod">
          <ac:chgData name="Caitlin Jeffrey" userId="c792ef73e4c0296d" providerId="LiveId" clId="{8F9E780B-41D8-47DA-AA2E-26E1B36107BC}" dt="2024-08-22T15:35:41.730" v="792" actId="478"/>
          <ac:spMkLst>
            <pc:docMk/>
            <pc:sldMk cId="706729911" sldId="280"/>
            <ac:spMk id="7" creationId="{4ED6AC6A-E430-98D7-C095-6BC83CB7B76F}"/>
          </ac:spMkLst>
        </pc:spChg>
        <pc:spChg chg="add mod">
          <ac:chgData name="Caitlin Jeffrey" userId="c792ef73e4c0296d" providerId="LiveId" clId="{8F9E780B-41D8-47DA-AA2E-26E1B36107BC}" dt="2024-08-22T15:36:07.355" v="794" actId="1076"/>
          <ac:spMkLst>
            <pc:docMk/>
            <pc:sldMk cId="706729911" sldId="280"/>
            <ac:spMk id="10" creationId="{6A84300F-F787-6649-02CA-B6E31A4CC10A}"/>
          </ac:spMkLst>
        </pc:spChg>
        <pc:spChg chg="add mod">
          <ac:chgData name="Caitlin Jeffrey" userId="c792ef73e4c0296d" providerId="LiveId" clId="{8F9E780B-41D8-47DA-AA2E-26E1B36107BC}" dt="2024-08-22T15:36:07.355" v="794" actId="1076"/>
          <ac:spMkLst>
            <pc:docMk/>
            <pc:sldMk cId="706729911" sldId="280"/>
            <ac:spMk id="11" creationId="{A16A5983-C1A8-CB5D-C1FE-B6CCACE6B55C}"/>
          </ac:spMkLst>
        </pc:spChg>
        <pc:spChg chg="add mod">
          <ac:chgData name="Caitlin Jeffrey" userId="c792ef73e4c0296d" providerId="LiveId" clId="{8F9E780B-41D8-47DA-AA2E-26E1B36107BC}" dt="2024-08-22T15:36:07.355" v="794" actId="1076"/>
          <ac:spMkLst>
            <pc:docMk/>
            <pc:sldMk cId="706729911" sldId="280"/>
            <ac:spMk id="12" creationId="{EB5D7765-A76E-3CFF-FD8A-A3FD62DEF47C}"/>
          </ac:spMkLst>
        </pc:spChg>
        <pc:picChg chg="add mod">
          <ac:chgData name="Caitlin Jeffrey" userId="c792ef73e4c0296d" providerId="LiveId" clId="{8F9E780B-41D8-47DA-AA2E-26E1B36107BC}" dt="2024-08-22T14:15:51.933" v="153"/>
          <ac:picMkLst>
            <pc:docMk/>
            <pc:sldMk cId="706729911" sldId="280"/>
            <ac:picMk id="5" creationId="{31201829-77F5-C0E9-07FB-8DFB30AF7F16}"/>
          </ac:picMkLst>
        </pc:picChg>
        <pc:picChg chg="del">
          <ac:chgData name="Caitlin Jeffrey" userId="c792ef73e4c0296d" providerId="LiveId" clId="{8F9E780B-41D8-47DA-AA2E-26E1B36107BC}" dt="2024-08-22T15:35:34.013" v="789" actId="478"/>
          <ac:picMkLst>
            <pc:docMk/>
            <pc:sldMk cId="706729911" sldId="280"/>
            <ac:picMk id="6" creationId="{0E03E119-FFCD-AE41-2048-DB13676404E3}"/>
          </ac:picMkLst>
        </pc:picChg>
        <pc:picChg chg="add mod">
          <ac:chgData name="Caitlin Jeffrey" userId="c792ef73e4c0296d" providerId="LiveId" clId="{8F9E780B-41D8-47DA-AA2E-26E1B36107BC}" dt="2024-08-22T15:36:07.355" v="794" actId="1076"/>
          <ac:picMkLst>
            <pc:docMk/>
            <pc:sldMk cId="706729911" sldId="280"/>
            <ac:picMk id="8" creationId="{3B479DBC-6D33-20EA-93EB-F9374AD2EA7B}"/>
          </ac:picMkLst>
        </pc:picChg>
        <pc:picChg chg="del">
          <ac:chgData name="Caitlin Jeffrey" userId="c792ef73e4c0296d" providerId="LiveId" clId="{8F9E780B-41D8-47DA-AA2E-26E1B36107BC}" dt="2024-08-22T15:35:36.194" v="790" actId="478"/>
          <ac:picMkLst>
            <pc:docMk/>
            <pc:sldMk cId="706729911" sldId="280"/>
            <ac:picMk id="9" creationId="{F525EBB5-0E2D-83EC-B302-6A28E889A628}"/>
          </ac:picMkLst>
        </pc:picChg>
      </pc:sldChg>
      <pc:sldChg chg="modSp mod modNotesTx">
        <pc:chgData name="Caitlin Jeffrey" userId="c792ef73e4c0296d" providerId="LiveId" clId="{8F9E780B-41D8-47DA-AA2E-26E1B36107BC}" dt="2024-08-23T20:02:12.832" v="9609" actId="20577"/>
        <pc:sldMkLst>
          <pc:docMk/>
          <pc:sldMk cId="127096963" sldId="286"/>
        </pc:sldMkLst>
        <pc:spChg chg="mod">
          <ac:chgData name="Caitlin Jeffrey" userId="c792ef73e4c0296d" providerId="LiveId" clId="{8F9E780B-41D8-47DA-AA2E-26E1B36107BC}" dt="2024-08-22T14:30:05.052" v="232" actId="207"/>
          <ac:spMkLst>
            <pc:docMk/>
            <pc:sldMk cId="127096963" sldId="286"/>
            <ac:spMk id="30" creationId="{601A8865-F326-706A-3356-E6F30F66C68C}"/>
          </ac:spMkLst>
        </pc:spChg>
      </pc:sldChg>
      <pc:sldChg chg="addSp modSp mod modNotesTx">
        <pc:chgData name="Caitlin Jeffrey" userId="c792ef73e4c0296d" providerId="LiveId" clId="{8F9E780B-41D8-47DA-AA2E-26E1B36107BC}" dt="2024-08-25T15:10:48.620" v="16903" actId="20577"/>
        <pc:sldMkLst>
          <pc:docMk/>
          <pc:sldMk cId="787779885" sldId="287"/>
        </pc:sldMkLst>
        <pc:spChg chg="mod">
          <ac:chgData name="Caitlin Jeffrey" userId="c792ef73e4c0296d" providerId="LiveId" clId="{8F9E780B-41D8-47DA-AA2E-26E1B36107BC}" dt="2024-08-24T16:43:31.345" v="13649" actId="255"/>
          <ac:spMkLst>
            <pc:docMk/>
            <pc:sldMk cId="787779885" sldId="287"/>
            <ac:spMk id="4" creationId="{7D775353-7BC2-0E66-830E-4E4E911D36D1}"/>
          </ac:spMkLst>
        </pc:spChg>
        <pc:picChg chg="add mod">
          <ac:chgData name="Caitlin Jeffrey" userId="c792ef73e4c0296d" providerId="LiveId" clId="{8F9E780B-41D8-47DA-AA2E-26E1B36107BC}" dt="2024-08-24T16:43:10.246" v="13645" actId="1076"/>
          <ac:picMkLst>
            <pc:docMk/>
            <pc:sldMk cId="787779885" sldId="287"/>
            <ac:picMk id="2" creationId="{2F15B1D9-2EC3-8D07-5194-D91B78E2AEAB}"/>
          </ac:picMkLst>
        </pc:picChg>
      </pc:sldChg>
      <pc:sldChg chg="modSp mod modNotesTx">
        <pc:chgData name="Caitlin Jeffrey" userId="c792ef73e4c0296d" providerId="LiveId" clId="{8F9E780B-41D8-47DA-AA2E-26E1B36107BC}" dt="2024-08-24T22:01:28.304" v="15161" actId="20577"/>
        <pc:sldMkLst>
          <pc:docMk/>
          <pc:sldMk cId="1776864771" sldId="289"/>
        </pc:sldMkLst>
        <pc:spChg chg="mod">
          <ac:chgData name="Caitlin Jeffrey" userId="c792ef73e4c0296d" providerId="LiveId" clId="{8F9E780B-41D8-47DA-AA2E-26E1B36107BC}" dt="2024-08-23T20:05:16.524" v="9679" actId="27636"/>
          <ac:spMkLst>
            <pc:docMk/>
            <pc:sldMk cId="1776864771" sldId="289"/>
            <ac:spMk id="7" creationId="{4462C386-E22D-BA15-71A7-87443CEC1C86}"/>
          </ac:spMkLst>
        </pc:spChg>
      </pc:sldChg>
      <pc:sldChg chg="modSp mod modNotesTx">
        <pc:chgData name="Caitlin Jeffrey" userId="c792ef73e4c0296d" providerId="LiveId" clId="{8F9E780B-41D8-47DA-AA2E-26E1B36107BC}" dt="2024-08-24T20:52:25.716" v="15042" actId="20577"/>
        <pc:sldMkLst>
          <pc:docMk/>
          <pc:sldMk cId="1816115835" sldId="290"/>
        </pc:sldMkLst>
        <pc:spChg chg="mod">
          <ac:chgData name="Caitlin Jeffrey" userId="c792ef73e4c0296d" providerId="LiveId" clId="{8F9E780B-41D8-47DA-AA2E-26E1B36107BC}" dt="2024-08-24T16:37:03.557" v="13514" actId="20577"/>
          <ac:spMkLst>
            <pc:docMk/>
            <pc:sldMk cId="1816115835" sldId="290"/>
            <ac:spMk id="4" creationId="{C340797D-883C-FFCA-0B86-6CFFF621A91C}"/>
          </ac:spMkLst>
        </pc:spChg>
      </pc:sldChg>
      <pc:sldChg chg="modSp mod modNotesTx">
        <pc:chgData name="Caitlin Jeffrey" userId="c792ef73e4c0296d" providerId="LiveId" clId="{8F9E780B-41D8-47DA-AA2E-26E1B36107BC}" dt="2024-08-25T15:16:00.711" v="16994" actId="20577"/>
        <pc:sldMkLst>
          <pc:docMk/>
          <pc:sldMk cId="2326674122" sldId="291"/>
        </pc:sldMkLst>
        <pc:spChg chg="mod">
          <ac:chgData name="Caitlin Jeffrey" userId="c792ef73e4c0296d" providerId="LiveId" clId="{8F9E780B-41D8-47DA-AA2E-26E1B36107BC}" dt="2024-08-22T14:26:21.991" v="211" actId="1076"/>
          <ac:spMkLst>
            <pc:docMk/>
            <pc:sldMk cId="2326674122" sldId="291"/>
            <ac:spMk id="5" creationId="{6AA3884D-CDDB-0AA7-B478-1ED81E48AF48}"/>
          </ac:spMkLst>
        </pc:spChg>
        <pc:spChg chg="mod">
          <ac:chgData name="Caitlin Jeffrey" userId="c792ef73e4c0296d" providerId="LiveId" clId="{8F9E780B-41D8-47DA-AA2E-26E1B36107BC}" dt="2024-08-22T14:26:16.171" v="210" actId="1076"/>
          <ac:spMkLst>
            <pc:docMk/>
            <pc:sldMk cId="2326674122" sldId="291"/>
            <ac:spMk id="6" creationId="{54AA43FB-7F04-D06E-273B-2611558CA557}"/>
          </ac:spMkLst>
        </pc:spChg>
      </pc:sldChg>
      <pc:sldChg chg="modNotesTx">
        <pc:chgData name="Caitlin Jeffrey" userId="c792ef73e4c0296d" providerId="LiveId" clId="{8F9E780B-41D8-47DA-AA2E-26E1B36107BC}" dt="2024-08-25T15:14:04.074" v="16961" actId="20577"/>
        <pc:sldMkLst>
          <pc:docMk/>
          <pc:sldMk cId="3899924118" sldId="293"/>
        </pc:sldMkLst>
      </pc:sldChg>
      <pc:sldChg chg="del">
        <pc:chgData name="Caitlin Jeffrey" userId="c792ef73e4c0296d" providerId="LiveId" clId="{8F9E780B-41D8-47DA-AA2E-26E1B36107BC}" dt="2024-08-22T13:44:08.543" v="0" actId="47"/>
        <pc:sldMkLst>
          <pc:docMk/>
          <pc:sldMk cId="3684801824" sldId="294"/>
        </pc:sldMkLst>
      </pc:sldChg>
      <pc:sldChg chg="add ord">
        <pc:chgData name="Caitlin Jeffrey" userId="c792ef73e4c0296d" providerId="LiveId" clId="{8F9E780B-41D8-47DA-AA2E-26E1B36107BC}" dt="2024-08-22T15:45:24.162" v="895"/>
        <pc:sldMkLst>
          <pc:docMk/>
          <pc:sldMk cId="2962829936" sldId="505"/>
        </pc:sldMkLst>
      </pc:sldChg>
      <pc:sldChg chg="del">
        <pc:chgData name="Caitlin Jeffrey" userId="c792ef73e4c0296d" providerId="LiveId" clId="{8F9E780B-41D8-47DA-AA2E-26E1B36107BC}" dt="2024-08-22T15:45:14.538" v="892" actId="2696"/>
        <pc:sldMkLst>
          <pc:docMk/>
          <pc:sldMk cId="3120031880" sldId="505"/>
        </pc:sldMkLst>
      </pc:sldChg>
      <pc:sldChg chg="addSp delSp modSp del">
        <pc:chgData name="Caitlin Jeffrey" userId="c792ef73e4c0296d" providerId="LiveId" clId="{8F9E780B-41D8-47DA-AA2E-26E1B36107BC}" dt="2024-08-22T16:06:31.635" v="1097" actId="2696"/>
        <pc:sldMkLst>
          <pc:docMk/>
          <pc:sldMk cId="1961446838" sldId="543"/>
        </pc:sldMkLst>
        <pc:spChg chg="add mod">
          <ac:chgData name="Caitlin Jeffrey" userId="c792ef73e4c0296d" providerId="LiveId" clId="{8F9E780B-41D8-47DA-AA2E-26E1B36107BC}" dt="2024-08-22T14:57:33.066" v="302"/>
          <ac:spMkLst>
            <pc:docMk/>
            <pc:sldMk cId="1961446838" sldId="543"/>
            <ac:spMk id="8" creationId="{701C2B62-6B6E-5708-4267-4844FC89B9AE}"/>
          </ac:spMkLst>
        </pc:spChg>
        <pc:spChg chg="add mod">
          <ac:chgData name="Caitlin Jeffrey" userId="c792ef73e4c0296d" providerId="LiveId" clId="{8F9E780B-41D8-47DA-AA2E-26E1B36107BC}" dt="2024-08-22T14:57:33.066" v="302"/>
          <ac:spMkLst>
            <pc:docMk/>
            <pc:sldMk cId="1961446838" sldId="543"/>
            <ac:spMk id="12" creationId="{94181DF1-2438-509E-9482-DFC84B578C46}"/>
          </ac:spMkLst>
        </pc:spChg>
        <pc:picChg chg="del">
          <ac:chgData name="Caitlin Jeffrey" userId="c792ef73e4c0296d" providerId="LiveId" clId="{8F9E780B-41D8-47DA-AA2E-26E1B36107BC}" dt="2024-08-22T14:57:07.026" v="299" actId="478"/>
          <ac:picMkLst>
            <pc:docMk/>
            <pc:sldMk cId="1961446838" sldId="543"/>
            <ac:picMk id="3" creationId="{4F8F831B-E3D6-7116-8CD8-09831AE03171}"/>
          </ac:picMkLst>
        </pc:picChg>
        <pc:picChg chg="del">
          <ac:chgData name="Caitlin Jeffrey" userId="c792ef73e4c0296d" providerId="LiveId" clId="{8F9E780B-41D8-47DA-AA2E-26E1B36107BC}" dt="2024-08-22T14:57:07.026" v="299" actId="478"/>
          <ac:picMkLst>
            <pc:docMk/>
            <pc:sldMk cId="1961446838" sldId="543"/>
            <ac:picMk id="5" creationId="{1CFAFCA5-F551-ACCF-2D09-296DDD9EB15D}"/>
          </ac:picMkLst>
        </pc:picChg>
        <pc:picChg chg="add mod">
          <ac:chgData name="Caitlin Jeffrey" userId="c792ef73e4c0296d" providerId="LiveId" clId="{8F9E780B-41D8-47DA-AA2E-26E1B36107BC}" dt="2024-08-22T14:57:33.066" v="302"/>
          <ac:picMkLst>
            <pc:docMk/>
            <pc:sldMk cId="1961446838" sldId="543"/>
            <ac:picMk id="6" creationId="{ED7DFC82-5B8F-F945-4B24-1737084C9B0A}"/>
          </ac:picMkLst>
        </pc:picChg>
        <pc:picChg chg="del">
          <ac:chgData name="Caitlin Jeffrey" userId="c792ef73e4c0296d" providerId="LiveId" clId="{8F9E780B-41D8-47DA-AA2E-26E1B36107BC}" dt="2024-08-22T14:57:07.026" v="299" actId="478"/>
          <ac:picMkLst>
            <pc:docMk/>
            <pc:sldMk cId="1961446838" sldId="543"/>
            <ac:picMk id="7" creationId="{49F88D14-0582-EF56-4DA9-EB4A7E32003F}"/>
          </ac:picMkLst>
        </pc:picChg>
        <pc:picChg chg="del">
          <ac:chgData name="Caitlin Jeffrey" userId="c792ef73e4c0296d" providerId="LiveId" clId="{8F9E780B-41D8-47DA-AA2E-26E1B36107BC}" dt="2024-08-22T14:57:07.026" v="299" actId="478"/>
          <ac:picMkLst>
            <pc:docMk/>
            <pc:sldMk cId="1961446838" sldId="543"/>
            <ac:picMk id="9" creationId="{13EAF718-97EC-F42A-8C2C-48A94045D780}"/>
          </ac:picMkLst>
        </pc:picChg>
        <pc:picChg chg="del">
          <ac:chgData name="Caitlin Jeffrey" userId="c792ef73e4c0296d" providerId="LiveId" clId="{8F9E780B-41D8-47DA-AA2E-26E1B36107BC}" dt="2024-08-22T14:57:07.026" v="299" actId="478"/>
          <ac:picMkLst>
            <pc:docMk/>
            <pc:sldMk cId="1961446838" sldId="543"/>
            <ac:picMk id="10" creationId="{5CEE8F74-9340-8842-62B9-0F3F6375C4B5}"/>
          </ac:picMkLst>
        </pc:picChg>
        <pc:picChg chg="add mod">
          <ac:chgData name="Caitlin Jeffrey" userId="c792ef73e4c0296d" providerId="LiveId" clId="{8F9E780B-41D8-47DA-AA2E-26E1B36107BC}" dt="2024-08-22T14:57:33.066" v="302"/>
          <ac:picMkLst>
            <pc:docMk/>
            <pc:sldMk cId="1961446838" sldId="543"/>
            <ac:picMk id="11" creationId="{66E0AC76-C8F6-08FC-4DEE-C9CD28272FF0}"/>
          </ac:picMkLst>
        </pc:picChg>
        <pc:picChg chg="add mod">
          <ac:chgData name="Caitlin Jeffrey" userId="c792ef73e4c0296d" providerId="LiveId" clId="{8F9E780B-41D8-47DA-AA2E-26E1B36107BC}" dt="2024-08-22T14:57:33.066" v="302"/>
          <ac:picMkLst>
            <pc:docMk/>
            <pc:sldMk cId="1961446838" sldId="543"/>
            <ac:picMk id="13" creationId="{725FF270-4113-ADD0-0AE9-0FA6CED411B1}"/>
          </ac:picMkLst>
        </pc:picChg>
      </pc:sldChg>
      <pc:sldChg chg="addSp delSp modSp mod modNotesTx">
        <pc:chgData name="Caitlin Jeffrey" userId="c792ef73e4c0296d" providerId="LiveId" clId="{8F9E780B-41D8-47DA-AA2E-26E1B36107BC}" dt="2024-08-25T15:20:47.330" v="17052" actId="1076"/>
        <pc:sldMkLst>
          <pc:docMk/>
          <pc:sldMk cId="51564041" sldId="544"/>
        </pc:sldMkLst>
        <pc:spChg chg="mod">
          <ac:chgData name="Caitlin Jeffrey" userId="c792ef73e4c0296d" providerId="LiveId" clId="{8F9E780B-41D8-47DA-AA2E-26E1B36107BC}" dt="2024-08-25T15:20:44.425" v="17051" actId="1076"/>
          <ac:spMkLst>
            <pc:docMk/>
            <pc:sldMk cId="51564041" sldId="544"/>
            <ac:spMk id="2" creationId="{079EA94F-FAA4-4B53-0AFC-261E44011C33}"/>
          </ac:spMkLst>
        </pc:spChg>
        <pc:spChg chg="mod">
          <ac:chgData name="Caitlin Jeffrey" userId="c792ef73e4c0296d" providerId="LiveId" clId="{8F9E780B-41D8-47DA-AA2E-26E1B36107BC}" dt="2024-08-25T15:20:47.330" v="17052" actId="1076"/>
          <ac:spMkLst>
            <pc:docMk/>
            <pc:sldMk cId="51564041" sldId="544"/>
            <ac:spMk id="8" creationId="{80E324CE-AA98-872F-3EE6-B071B7E380F1}"/>
          </ac:spMkLst>
        </pc:spChg>
        <pc:picChg chg="add mod">
          <ac:chgData name="Caitlin Jeffrey" userId="c792ef73e4c0296d" providerId="LiveId" clId="{8F9E780B-41D8-47DA-AA2E-26E1B36107BC}" dt="2024-08-22T17:27:34.215" v="1826"/>
          <ac:picMkLst>
            <pc:docMk/>
            <pc:sldMk cId="51564041" sldId="544"/>
            <ac:picMk id="3" creationId="{E03D84BA-78F0-258E-73DE-2F70693FAD1C}"/>
          </ac:picMkLst>
        </pc:picChg>
        <pc:picChg chg="del mod">
          <ac:chgData name="Caitlin Jeffrey" userId="c792ef73e4c0296d" providerId="LiveId" clId="{8F9E780B-41D8-47DA-AA2E-26E1B36107BC}" dt="2024-08-22T17:27:18.157" v="1823" actId="478"/>
          <ac:picMkLst>
            <pc:docMk/>
            <pc:sldMk cId="51564041" sldId="544"/>
            <ac:picMk id="21" creationId="{D363230B-8958-7021-97DC-D2E5BC857B72}"/>
          </ac:picMkLst>
        </pc:picChg>
      </pc:sldChg>
      <pc:sldChg chg="addSp delSp modSp mod modAnim modNotesTx">
        <pc:chgData name="Caitlin Jeffrey" userId="c792ef73e4c0296d" providerId="LiveId" clId="{8F9E780B-41D8-47DA-AA2E-26E1B36107BC}" dt="2024-08-25T13:11:48.670" v="16115" actId="20577"/>
        <pc:sldMkLst>
          <pc:docMk/>
          <pc:sldMk cId="1761762681" sldId="546"/>
        </pc:sldMkLst>
        <pc:spChg chg="add mod">
          <ac:chgData name="Caitlin Jeffrey" userId="c792ef73e4c0296d" providerId="LiveId" clId="{8F9E780B-41D8-47DA-AA2E-26E1B36107BC}" dt="2024-08-22T14:22:07.911" v="194" actId="1076"/>
          <ac:spMkLst>
            <pc:docMk/>
            <pc:sldMk cId="1761762681" sldId="546"/>
            <ac:spMk id="3" creationId="{ABC75B64-B05E-EC34-7BCC-284BBCDECC21}"/>
          </ac:spMkLst>
        </pc:spChg>
        <pc:spChg chg="mod">
          <ac:chgData name="Caitlin Jeffrey" userId="c792ef73e4c0296d" providerId="LiveId" clId="{8F9E780B-41D8-47DA-AA2E-26E1B36107BC}" dt="2024-08-22T17:27:31.359" v="1825" actId="1076"/>
          <ac:spMkLst>
            <pc:docMk/>
            <pc:sldMk cId="1761762681" sldId="546"/>
            <ac:spMk id="4" creationId="{0F04E3A5-8EDB-4231-BC63-7A111A25CB5C}"/>
          </ac:spMkLst>
        </pc:spChg>
        <pc:spChg chg="add del mod">
          <ac:chgData name="Caitlin Jeffrey" userId="c792ef73e4c0296d" providerId="LiveId" clId="{8F9E780B-41D8-47DA-AA2E-26E1B36107BC}" dt="2024-08-22T16:21:32.764" v="1297" actId="478"/>
          <ac:spMkLst>
            <pc:docMk/>
            <pc:sldMk cId="1761762681" sldId="546"/>
            <ac:spMk id="5" creationId="{E68F917F-A474-B2DC-CC09-49700602D625}"/>
          </ac:spMkLst>
        </pc:spChg>
        <pc:picChg chg="add mod">
          <ac:chgData name="Caitlin Jeffrey" userId="c792ef73e4c0296d" providerId="LiveId" clId="{8F9E780B-41D8-47DA-AA2E-26E1B36107BC}" dt="2024-08-22T17:27:14.366" v="1822" actId="1076"/>
          <ac:picMkLst>
            <pc:docMk/>
            <pc:sldMk cId="1761762681" sldId="546"/>
            <ac:picMk id="6" creationId="{7933C29D-7A33-4D78-7317-60850E01BEDA}"/>
          </ac:picMkLst>
        </pc:picChg>
        <pc:picChg chg="del">
          <ac:chgData name="Caitlin Jeffrey" userId="c792ef73e4c0296d" providerId="LiveId" clId="{8F9E780B-41D8-47DA-AA2E-26E1B36107BC}" dt="2024-08-22T16:21:50.752" v="1298" actId="478"/>
          <ac:picMkLst>
            <pc:docMk/>
            <pc:sldMk cId="1761762681" sldId="546"/>
            <ac:picMk id="4100" creationId="{6B0D494D-DD56-4DAF-8E37-7733B1D4642D}"/>
          </ac:picMkLst>
        </pc:picChg>
        <pc:picChg chg="del mod">
          <ac:chgData name="Caitlin Jeffrey" userId="c792ef73e4c0296d" providerId="LiveId" clId="{8F9E780B-41D8-47DA-AA2E-26E1B36107BC}" dt="2024-08-22T16:21:32.764" v="1297" actId="478"/>
          <ac:picMkLst>
            <pc:docMk/>
            <pc:sldMk cId="1761762681" sldId="546"/>
            <ac:picMk id="4104" creationId="{4B2F8FCA-E6A1-2587-E5DA-D3325C1D9B43}"/>
          </ac:picMkLst>
        </pc:picChg>
      </pc:sldChg>
      <pc:sldChg chg="del modNotesTx">
        <pc:chgData name="Caitlin Jeffrey" userId="c792ef73e4c0296d" providerId="LiveId" clId="{8F9E780B-41D8-47DA-AA2E-26E1B36107BC}" dt="2024-08-22T17:23:54.070" v="1774" actId="47"/>
        <pc:sldMkLst>
          <pc:docMk/>
          <pc:sldMk cId="2166167689" sldId="547"/>
        </pc:sldMkLst>
      </pc:sldChg>
      <pc:sldChg chg="modNotesTx">
        <pc:chgData name="Caitlin Jeffrey" userId="c792ef73e4c0296d" providerId="LiveId" clId="{8F9E780B-41D8-47DA-AA2E-26E1B36107BC}" dt="2024-08-25T15:25:18.389" v="17110" actId="20577"/>
        <pc:sldMkLst>
          <pc:docMk/>
          <pc:sldMk cId="2582801125" sldId="559"/>
        </pc:sldMkLst>
      </pc:sldChg>
      <pc:sldChg chg="del">
        <pc:chgData name="Caitlin Jeffrey" userId="c792ef73e4c0296d" providerId="LiveId" clId="{8F9E780B-41D8-47DA-AA2E-26E1B36107BC}" dt="2024-08-22T13:44:40.607" v="1" actId="2696"/>
        <pc:sldMkLst>
          <pc:docMk/>
          <pc:sldMk cId="1511361618" sldId="573"/>
        </pc:sldMkLst>
      </pc:sldChg>
      <pc:sldChg chg="modSp mod modNotesTx">
        <pc:chgData name="Caitlin Jeffrey" userId="c792ef73e4c0296d" providerId="LiveId" clId="{8F9E780B-41D8-47DA-AA2E-26E1B36107BC}" dt="2024-08-25T14:25:47.296" v="16860" actId="313"/>
        <pc:sldMkLst>
          <pc:docMk/>
          <pc:sldMk cId="1862068493" sldId="574"/>
        </pc:sldMkLst>
        <pc:spChg chg="mod">
          <ac:chgData name="Caitlin Jeffrey" userId="c792ef73e4c0296d" providerId="LiveId" clId="{8F9E780B-41D8-47DA-AA2E-26E1B36107BC}" dt="2024-08-24T11:48:38.224" v="11815" actId="20577"/>
          <ac:spMkLst>
            <pc:docMk/>
            <pc:sldMk cId="1862068493" sldId="574"/>
            <ac:spMk id="4" creationId="{1459750C-461F-A876-05B0-04785AF9F7C5}"/>
          </ac:spMkLst>
        </pc:spChg>
      </pc:sldChg>
      <pc:sldChg chg="delSp modSp mod modNotesTx">
        <pc:chgData name="Caitlin Jeffrey" userId="c792ef73e4c0296d" providerId="LiveId" clId="{8F9E780B-41D8-47DA-AA2E-26E1B36107BC}" dt="2024-08-24T22:54:35.785" v="15582" actId="20577"/>
        <pc:sldMkLst>
          <pc:docMk/>
          <pc:sldMk cId="1385035613" sldId="579"/>
        </pc:sldMkLst>
        <pc:picChg chg="mod">
          <ac:chgData name="Caitlin Jeffrey" userId="c792ef73e4c0296d" providerId="LiveId" clId="{8F9E780B-41D8-47DA-AA2E-26E1B36107BC}" dt="2024-08-22T14:12:08.971" v="145" actId="1076"/>
          <ac:picMkLst>
            <pc:docMk/>
            <pc:sldMk cId="1385035613" sldId="579"/>
            <ac:picMk id="2" creationId="{05890FD4-0CE1-A62E-2F72-1868B954B754}"/>
          </ac:picMkLst>
        </pc:picChg>
        <pc:picChg chg="del">
          <ac:chgData name="Caitlin Jeffrey" userId="c792ef73e4c0296d" providerId="LiveId" clId="{8F9E780B-41D8-47DA-AA2E-26E1B36107BC}" dt="2024-08-22T14:11:54.862" v="141" actId="478"/>
          <ac:picMkLst>
            <pc:docMk/>
            <pc:sldMk cId="1385035613" sldId="579"/>
            <ac:picMk id="3" creationId="{28F1EECF-56CB-E8AD-DD5C-3FF8F8421679}"/>
          </ac:picMkLst>
        </pc:picChg>
      </pc:sldChg>
      <pc:sldChg chg="modSp mod modNotesTx">
        <pc:chgData name="Caitlin Jeffrey" userId="c792ef73e4c0296d" providerId="LiveId" clId="{8F9E780B-41D8-47DA-AA2E-26E1B36107BC}" dt="2024-08-24T20:13:45.540" v="13963" actId="20577"/>
        <pc:sldMkLst>
          <pc:docMk/>
          <pc:sldMk cId="3570548313" sldId="594"/>
        </pc:sldMkLst>
        <pc:spChg chg="mod">
          <ac:chgData name="Caitlin Jeffrey" userId="c792ef73e4c0296d" providerId="LiveId" clId="{8F9E780B-41D8-47DA-AA2E-26E1B36107BC}" dt="2024-08-23T11:34:55.931" v="6116" actId="20577"/>
          <ac:spMkLst>
            <pc:docMk/>
            <pc:sldMk cId="3570548313" sldId="594"/>
            <ac:spMk id="2" creationId="{B79ED962-13F6-A98E-6011-891B5922FDB7}"/>
          </ac:spMkLst>
        </pc:spChg>
        <pc:spChg chg="mod">
          <ac:chgData name="Caitlin Jeffrey" userId="c792ef73e4c0296d" providerId="LiveId" clId="{8F9E780B-41D8-47DA-AA2E-26E1B36107BC}" dt="2024-08-22T14:20:49.031" v="187" actId="207"/>
          <ac:spMkLst>
            <pc:docMk/>
            <pc:sldMk cId="3570548313" sldId="594"/>
            <ac:spMk id="3" creationId="{44A6BAAF-ADC4-742C-6207-50B9082D0D07}"/>
          </ac:spMkLst>
        </pc:spChg>
      </pc:sldChg>
      <pc:sldChg chg="del">
        <pc:chgData name="Caitlin Jeffrey" userId="c792ef73e4c0296d" providerId="LiveId" clId="{8F9E780B-41D8-47DA-AA2E-26E1B36107BC}" dt="2024-08-22T15:18:54.521" v="400" actId="47"/>
        <pc:sldMkLst>
          <pc:docMk/>
          <pc:sldMk cId="764917678" sldId="595"/>
        </pc:sldMkLst>
      </pc:sldChg>
      <pc:sldChg chg="addSp delSp modSp mod setBg modNotesTx">
        <pc:chgData name="Caitlin Jeffrey" userId="c792ef73e4c0296d" providerId="LiveId" clId="{8F9E780B-41D8-47DA-AA2E-26E1B36107BC}" dt="2024-08-24T14:25:48.840" v="13010" actId="20577"/>
        <pc:sldMkLst>
          <pc:docMk/>
          <pc:sldMk cId="2206121401" sldId="596"/>
        </pc:sldMkLst>
        <pc:spChg chg="add mod">
          <ac:chgData name="Caitlin Jeffrey" userId="c792ef73e4c0296d" providerId="LiveId" clId="{8F9E780B-41D8-47DA-AA2E-26E1B36107BC}" dt="2024-08-24T14:25:38.760" v="12990" actId="20577"/>
          <ac:spMkLst>
            <pc:docMk/>
            <pc:sldMk cId="2206121401" sldId="596"/>
            <ac:spMk id="2" creationId="{D7CE88B4-14DF-4A78-F142-278C8E580EDA}"/>
          </ac:spMkLst>
        </pc:spChg>
        <pc:spChg chg="mod">
          <ac:chgData name="Caitlin Jeffrey" userId="c792ef73e4c0296d" providerId="LiveId" clId="{8F9E780B-41D8-47DA-AA2E-26E1B36107BC}" dt="2024-08-23T13:11:25.537" v="6141" actId="26606"/>
          <ac:spMkLst>
            <pc:docMk/>
            <pc:sldMk cId="2206121401" sldId="596"/>
            <ac:spMk id="4" creationId="{8FF8F360-50E6-4285-8C6E-F2E506ED49AE}"/>
          </ac:spMkLst>
        </pc:spChg>
        <pc:spChg chg="del mod">
          <ac:chgData name="Caitlin Jeffrey" userId="c792ef73e4c0296d" providerId="LiveId" clId="{8F9E780B-41D8-47DA-AA2E-26E1B36107BC}" dt="2024-08-23T13:10:16.930" v="6128" actId="478"/>
          <ac:spMkLst>
            <pc:docMk/>
            <pc:sldMk cId="2206121401" sldId="596"/>
            <ac:spMk id="6" creationId="{8D363C15-07FB-96B7-D7F9-7A525F848961}"/>
          </ac:spMkLst>
        </pc:spChg>
        <pc:spChg chg="add del">
          <ac:chgData name="Caitlin Jeffrey" userId="c792ef73e4c0296d" providerId="LiveId" clId="{8F9E780B-41D8-47DA-AA2E-26E1B36107BC}" dt="2024-08-23T13:11:10.207" v="6133" actId="26606"/>
          <ac:spMkLst>
            <pc:docMk/>
            <pc:sldMk cId="2206121401" sldId="596"/>
            <ac:spMk id="9" creationId="{F13C74B1-5B17-4795-BED0-7140497B445A}"/>
          </ac:spMkLst>
        </pc:spChg>
        <pc:spChg chg="add del">
          <ac:chgData name="Caitlin Jeffrey" userId="c792ef73e4c0296d" providerId="LiveId" clId="{8F9E780B-41D8-47DA-AA2E-26E1B36107BC}" dt="2024-08-23T13:11:10.207" v="6133" actId="26606"/>
          <ac:spMkLst>
            <pc:docMk/>
            <pc:sldMk cId="2206121401" sldId="596"/>
            <ac:spMk id="11" creationId="{D4974D33-8DC5-464E-8C6D-BE58F0669C17}"/>
          </ac:spMkLst>
        </pc:spChg>
        <pc:spChg chg="add del">
          <ac:chgData name="Caitlin Jeffrey" userId="c792ef73e4c0296d" providerId="LiveId" clId="{8F9E780B-41D8-47DA-AA2E-26E1B36107BC}" dt="2024-08-23T13:11:13.472" v="6135" actId="26606"/>
          <ac:spMkLst>
            <pc:docMk/>
            <pc:sldMk cId="2206121401" sldId="596"/>
            <ac:spMk id="14" creationId="{201CC55D-ED54-4C5C-95E6-10947BD1103B}"/>
          </ac:spMkLst>
        </pc:spChg>
        <pc:spChg chg="add del">
          <ac:chgData name="Caitlin Jeffrey" userId="c792ef73e4c0296d" providerId="LiveId" clId="{8F9E780B-41D8-47DA-AA2E-26E1B36107BC}" dt="2024-08-23T13:11:13.472" v="6135" actId="26606"/>
          <ac:spMkLst>
            <pc:docMk/>
            <pc:sldMk cId="2206121401" sldId="596"/>
            <ac:spMk id="15" creationId="{3873B707-463F-40B0-8227-E8CC6C67EB25}"/>
          </ac:spMkLst>
        </pc:spChg>
        <pc:spChg chg="add del">
          <ac:chgData name="Caitlin Jeffrey" userId="c792ef73e4c0296d" providerId="LiveId" clId="{8F9E780B-41D8-47DA-AA2E-26E1B36107BC}" dt="2024-08-23T13:11:13.472" v="6135" actId="26606"/>
          <ac:spMkLst>
            <pc:docMk/>
            <pc:sldMk cId="2206121401" sldId="596"/>
            <ac:spMk id="17" creationId="{C13237C8-E62C-4F0D-A318-BD6FB6C2D138}"/>
          </ac:spMkLst>
        </pc:spChg>
        <pc:spChg chg="add del">
          <ac:chgData name="Caitlin Jeffrey" userId="c792ef73e4c0296d" providerId="LiveId" clId="{8F9E780B-41D8-47DA-AA2E-26E1B36107BC}" dt="2024-08-23T13:11:13.472" v="6135" actId="26606"/>
          <ac:spMkLst>
            <pc:docMk/>
            <pc:sldMk cId="2206121401" sldId="596"/>
            <ac:spMk id="19" creationId="{19C9EAEA-39D0-4B0E-A0EB-51E7B26740B1}"/>
          </ac:spMkLst>
        </pc:spChg>
        <pc:grpChg chg="add del">
          <ac:chgData name="Caitlin Jeffrey" userId="c792ef73e4c0296d" providerId="LiveId" clId="{8F9E780B-41D8-47DA-AA2E-26E1B36107BC}" dt="2024-08-23T13:11:13.472" v="6135" actId="26606"/>
          <ac:grpSpMkLst>
            <pc:docMk/>
            <pc:sldMk cId="2206121401" sldId="596"/>
            <ac:grpSpMk id="16" creationId="{1DE889C7-FAD6-4397-98E2-05D503484459}"/>
          </ac:grpSpMkLst>
        </pc:grpChg>
        <pc:grpChg chg="add del">
          <ac:chgData name="Caitlin Jeffrey" userId="c792ef73e4c0296d" providerId="LiveId" clId="{8F9E780B-41D8-47DA-AA2E-26E1B36107BC}" dt="2024-08-23T13:11:16.946" v="6137" actId="26606"/>
          <ac:grpSpMkLst>
            <pc:docMk/>
            <pc:sldMk cId="2206121401" sldId="596"/>
            <ac:grpSpMk id="21" creationId="{3AFCAD34-1AFC-BC1A-F6B2-C34C63912EAB}"/>
          </ac:grpSpMkLst>
        </pc:grpChg>
        <pc:grpChg chg="add del">
          <ac:chgData name="Caitlin Jeffrey" userId="c792ef73e4c0296d" providerId="LiveId" clId="{8F9E780B-41D8-47DA-AA2E-26E1B36107BC}" dt="2024-08-23T13:11:25.537" v="6141" actId="26606"/>
          <ac:grpSpMkLst>
            <pc:docMk/>
            <pc:sldMk cId="2206121401" sldId="596"/>
            <ac:grpSpMk id="24" creationId="{A5AFD70F-20E3-55D2-E154-7D4FACFBB016}"/>
          </ac:grpSpMkLst>
        </pc:grpChg>
        <pc:picChg chg="add mod">
          <ac:chgData name="Caitlin Jeffrey" userId="c792ef73e4c0296d" providerId="LiveId" clId="{8F9E780B-41D8-47DA-AA2E-26E1B36107BC}" dt="2024-08-23T13:11:31.991" v="6145" actId="14100"/>
          <ac:picMkLst>
            <pc:docMk/>
            <pc:sldMk cId="2206121401" sldId="596"/>
            <ac:picMk id="3" creationId="{A788DB6E-7371-0CB4-B57B-3FC3A202F19D}"/>
          </ac:picMkLst>
        </pc:picChg>
        <pc:picChg chg="del">
          <ac:chgData name="Caitlin Jeffrey" userId="c792ef73e4c0296d" providerId="LiveId" clId="{8F9E780B-41D8-47DA-AA2E-26E1B36107BC}" dt="2024-08-23T13:10:32.934" v="6129" actId="478"/>
          <ac:picMkLst>
            <pc:docMk/>
            <pc:sldMk cId="2206121401" sldId="596"/>
            <ac:picMk id="5" creationId="{3652F597-0422-D400-7DD8-46CA3C0BFD1E}"/>
          </ac:picMkLst>
        </pc:picChg>
      </pc:sldChg>
      <pc:sldChg chg="modSp mod modNotesTx">
        <pc:chgData name="Caitlin Jeffrey" userId="c792ef73e4c0296d" providerId="LiveId" clId="{8F9E780B-41D8-47DA-AA2E-26E1B36107BC}" dt="2024-08-24T14:49:59.694" v="13181" actId="20577"/>
        <pc:sldMkLst>
          <pc:docMk/>
          <pc:sldMk cId="2720916848" sldId="597"/>
        </pc:sldMkLst>
        <pc:spChg chg="mod">
          <ac:chgData name="Caitlin Jeffrey" userId="c792ef73e4c0296d" providerId="LiveId" clId="{8F9E780B-41D8-47DA-AA2E-26E1B36107BC}" dt="2024-08-24T14:49:48.779" v="13170" actId="14100"/>
          <ac:spMkLst>
            <pc:docMk/>
            <pc:sldMk cId="2720916848" sldId="597"/>
            <ac:spMk id="6" creationId="{8D363C15-07FB-96B7-D7F9-7A525F848961}"/>
          </ac:spMkLst>
        </pc:spChg>
      </pc:sldChg>
      <pc:sldChg chg="modSp modNotesTx">
        <pc:chgData name="Caitlin Jeffrey" userId="c792ef73e4c0296d" providerId="LiveId" clId="{8F9E780B-41D8-47DA-AA2E-26E1B36107BC}" dt="2024-08-24T20:44:24.299" v="14877" actId="20577"/>
        <pc:sldMkLst>
          <pc:docMk/>
          <pc:sldMk cId="1341910605" sldId="598"/>
        </pc:sldMkLst>
        <pc:spChg chg="mod">
          <ac:chgData name="Caitlin Jeffrey" userId="c792ef73e4c0296d" providerId="LiveId" clId="{8F9E780B-41D8-47DA-AA2E-26E1B36107BC}" dt="2024-08-24T20:44:24.299" v="14877" actId="20577"/>
          <ac:spMkLst>
            <pc:docMk/>
            <pc:sldMk cId="1341910605" sldId="598"/>
            <ac:spMk id="4" creationId="{CA7990E3-4A8A-ED1A-FFFF-FD3D40812984}"/>
          </ac:spMkLst>
        </pc:spChg>
      </pc:sldChg>
      <pc:sldChg chg="addSp modSp mod">
        <pc:chgData name="Caitlin Jeffrey" userId="c792ef73e4c0296d" providerId="LiveId" clId="{8F9E780B-41D8-47DA-AA2E-26E1B36107BC}" dt="2024-08-22T13:50:10.800" v="42" actId="1076"/>
        <pc:sldMkLst>
          <pc:docMk/>
          <pc:sldMk cId="3347292055" sldId="599"/>
        </pc:sldMkLst>
        <pc:graphicFrameChg chg="add mod">
          <ac:chgData name="Caitlin Jeffrey" userId="c792ef73e4c0296d" providerId="LiveId" clId="{8F9E780B-41D8-47DA-AA2E-26E1B36107BC}" dt="2024-08-22T13:50:02.740" v="40"/>
          <ac:graphicFrameMkLst>
            <pc:docMk/>
            <pc:sldMk cId="3347292055" sldId="599"/>
            <ac:graphicFrameMk id="2" creationId="{6E7B5D77-21A2-0EAA-F21A-12993F43D795}"/>
          </ac:graphicFrameMkLst>
        </pc:graphicFrameChg>
        <pc:graphicFrameChg chg="add mod">
          <ac:chgData name="Caitlin Jeffrey" userId="c792ef73e4c0296d" providerId="LiveId" clId="{8F9E780B-41D8-47DA-AA2E-26E1B36107BC}" dt="2024-08-22T13:50:10.800" v="42" actId="1076"/>
          <ac:graphicFrameMkLst>
            <pc:docMk/>
            <pc:sldMk cId="3347292055" sldId="599"/>
            <ac:graphicFrameMk id="3" creationId="{E009A49A-3EED-EEE7-517A-E7E41062CB9A}"/>
          </ac:graphicFrameMkLst>
        </pc:graphicFrameChg>
      </pc:sldChg>
      <pc:sldChg chg="addSp delSp modSp mod modNotesTx">
        <pc:chgData name="Caitlin Jeffrey" userId="c792ef73e4c0296d" providerId="LiveId" clId="{8F9E780B-41D8-47DA-AA2E-26E1B36107BC}" dt="2024-08-24T20:54:15.293" v="15050" actId="20577"/>
        <pc:sldMkLst>
          <pc:docMk/>
          <pc:sldMk cId="2678640881" sldId="601"/>
        </pc:sldMkLst>
        <pc:spChg chg="add mod">
          <ac:chgData name="Caitlin Jeffrey" userId="c792ef73e4c0296d" providerId="LiveId" clId="{8F9E780B-41D8-47DA-AA2E-26E1B36107BC}" dt="2024-08-22T14:30:24.564" v="234"/>
          <ac:spMkLst>
            <pc:docMk/>
            <pc:sldMk cId="2678640881" sldId="601"/>
            <ac:spMk id="3" creationId="{5CF4DEDF-5FA2-ADAD-6D13-3E2E0B40F840}"/>
          </ac:spMkLst>
        </pc:spChg>
        <pc:spChg chg="del">
          <ac:chgData name="Caitlin Jeffrey" userId="c792ef73e4c0296d" providerId="LiveId" clId="{8F9E780B-41D8-47DA-AA2E-26E1B36107BC}" dt="2024-08-22T14:30:24.105" v="233" actId="478"/>
          <ac:spMkLst>
            <pc:docMk/>
            <pc:sldMk cId="2678640881" sldId="601"/>
            <ac:spMk id="26" creationId="{B2EEB3FA-4B20-018F-3BB4-63914CE04F3F}"/>
          </ac:spMkLst>
        </pc:spChg>
      </pc:sldChg>
      <pc:sldChg chg="modSp mod modNotesTx">
        <pc:chgData name="Caitlin Jeffrey" userId="c792ef73e4c0296d" providerId="LiveId" clId="{8F9E780B-41D8-47DA-AA2E-26E1B36107BC}" dt="2024-08-25T15:18:34.287" v="17037" actId="20577"/>
        <pc:sldMkLst>
          <pc:docMk/>
          <pc:sldMk cId="3585971520" sldId="602"/>
        </pc:sldMkLst>
        <pc:spChg chg="mod">
          <ac:chgData name="Caitlin Jeffrey" userId="c792ef73e4c0296d" providerId="LiveId" clId="{8F9E780B-41D8-47DA-AA2E-26E1B36107BC}" dt="2024-08-25T15:17:57.744" v="17010" actId="20577"/>
          <ac:spMkLst>
            <pc:docMk/>
            <pc:sldMk cId="3585971520" sldId="602"/>
            <ac:spMk id="4" creationId="{4E51A2B1-37C2-FB12-189A-70FA23126236}"/>
          </ac:spMkLst>
        </pc:spChg>
        <pc:spChg chg="mod">
          <ac:chgData name="Caitlin Jeffrey" userId="c792ef73e4c0296d" providerId="LiveId" clId="{8F9E780B-41D8-47DA-AA2E-26E1B36107BC}" dt="2024-08-22T14:30:59.206" v="235" actId="1076"/>
          <ac:spMkLst>
            <pc:docMk/>
            <pc:sldMk cId="3585971520" sldId="602"/>
            <ac:spMk id="30" creationId="{F6ADA4F4-9A69-17C9-C7E7-C63E10533C6A}"/>
          </ac:spMkLst>
        </pc:spChg>
        <pc:spChg chg="mod">
          <ac:chgData name="Caitlin Jeffrey" userId="c792ef73e4c0296d" providerId="LiveId" clId="{8F9E780B-41D8-47DA-AA2E-26E1B36107BC}" dt="2024-08-22T14:30:59.206" v="235" actId="1076"/>
          <ac:spMkLst>
            <pc:docMk/>
            <pc:sldMk cId="3585971520" sldId="602"/>
            <ac:spMk id="31" creationId="{4649EC68-417C-1F58-E8AC-AFF44526B562}"/>
          </ac:spMkLst>
        </pc:spChg>
        <pc:spChg chg="mod">
          <ac:chgData name="Caitlin Jeffrey" userId="c792ef73e4c0296d" providerId="LiveId" clId="{8F9E780B-41D8-47DA-AA2E-26E1B36107BC}" dt="2024-08-22T14:31:30.741" v="238" actId="1076"/>
          <ac:spMkLst>
            <pc:docMk/>
            <pc:sldMk cId="3585971520" sldId="602"/>
            <ac:spMk id="34" creationId="{F5B1F2CE-8399-0D8D-DA0D-783A9C8369A7}"/>
          </ac:spMkLst>
        </pc:spChg>
        <pc:spChg chg="mod">
          <ac:chgData name="Caitlin Jeffrey" userId="c792ef73e4c0296d" providerId="LiveId" clId="{8F9E780B-41D8-47DA-AA2E-26E1B36107BC}" dt="2024-08-22T14:31:17.771" v="237" actId="1076"/>
          <ac:spMkLst>
            <pc:docMk/>
            <pc:sldMk cId="3585971520" sldId="602"/>
            <ac:spMk id="35" creationId="{FF7BFB96-D12D-E172-2591-79D9B56B87FA}"/>
          </ac:spMkLst>
        </pc:spChg>
        <pc:picChg chg="mod">
          <ac:chgData name="Caitlin Jeffrey" userId="c792ef73e4c0296d" providerId="LiveId" clId="{8F9E780B-41D8-47DA-AA2E-26E1B36107BC}" dt="2024-08-22T14:30:59.206" v="235" actId="1076"/>
          <ac:picMkLst>
            <pc:docMk/>
            <pc:sldMk cId="3585971520" sldId="602"/>
            <ac:picMk id="26" creationId="{4253049E-586E-9F38-69E2-22D7D528129C}"/>
          </ac:picMkLst>
        </pc:picChg>
        <pc:picChg chg="mod">
          <ac:chgData name="Caitlin Jeffrey" userId="c792ef73e4c0296d" providerId="LiveId" clId="{8F9E780B-41D8-47DA-AA2E-26E1B36107BC}" dt="2024-08-22T14:30:59.206" v="235" actId="1076"/>
          <ac:picMkLst>
            <pc:docMk/>
            <pc:sldMk cId="3585971520" sldId="602"/>
            <ac:picMk id="8194" creationId="{DA960395-CC44-DF69-00E9-C21CA1C27D72}"/>
          </ac:picMkLst>
        </pc:picChg>
        <pc:picChg chg="mod">
          <ac:chgData name="Caitlin Jeffrey" userId="c792ef73e4c0296d" providerId="LiveId" clId="{8F9E780B-41D8-47DA-AA2E-26E1B36107BC}" dt="2024-08-22T14:30:59.206" v="235" actId="1076"/>
          <ac:picMkLst>
            <pc:docMk/>
            <pc:sldMk cId="3585971520" sldId="602"/>
            <ac:picMk id="8196" creationId="{A8E429CF-576B-43E1-7C26-BF0D566BD2D0}"/>
          </ac:picMkLst>
        </pc:picChg>
      </pc:sldChg>
      <pc:sldChg chg="del">
        <pc:chgData name="Caitlin Jeffrey" userId="c792ef73e4c0296d" providerId="LiveId" clId="{8F9E780B-41D8-47DA-AA2E-26E1B36107BC}" dt="2024-08-25T13:53:08.941" v="16739" actId="47"/>
        <pc:sldMkLst>
          <pc:docMk/>
          <pc:sldMk cId="2743400808" sldId="603"/>
        </pc:sldMkLst>
      </pc:sldChg>
      <pc:sldChg chg="modSp mod modNotesTx">
        <pc:chgData name="Caitlin Jeffrey" userId="c792ef73e4c0296d" providerId="LiveId" clId="{8F9E780B-41D8-47DA-AA2E-26E1B36107BC}" dt="2024-08-25T17:03:30.781" v="17455" actId="20577"/>
        <pc:sldMkLst>
          <pc:docMk/>
          <pc:sldMk cId="520557736" sldId="604"/>
        </pc:sldMkLst>
        <pc:spChg chg="mod">
          <ac:chgData name="Caitlin Jeffrey" userId="c792ef73e4c0296d" providerId="LiveId" clId="{8F9E780B-41D8-47DA-AA2E-26E1B36107BC}" dt="2024-08-25T17:03:30.781" v="17455" actId="20577"/>
          <ac:spMkLst>
            <pc:docMk/>
            <pc:sldMk cId="520557736" sldId="604"/>
            <ac:spMk id="6" creationId="{8D363C15-07FB-96B7-D7F9-7A525F848961}"/>
          </ac:spMkLst>
        </pc:spChg>
      </pc:sldChg>
      <pc:sldChg chg="modSp mod modNotesTx">
        <pc:chgData name="Caitlin Jeffrey" userId="c792ef73e4c0296d" providerId="LiveId" clId="{8F9E780B-41D8-47DA-AA2E-26E1B36107BC}" dt="2024-08-25T17:00:47.856" v="17383" actId="20577"/>
        <pc:sldMkLst>
          <pc:docMk/>
          <pc:sldMk cId="3930600062" sldId="605"/>
        </pc:sldMkLst>
        <pc:spChg chg="mod">
          <ac:chgData name="Caitlin Jeffrey" userId="c792ef73e4c0296d" providerId="LiveId" clId="{8F9E780B-41D8-47DA-AA2E-26E1B36107BC}" dt="2024-08-22T14:36:49.831" v="244" actId="20577"/>
          <ac:spMkLst>
            <pc:docMk/>
            <pc:sldMk cId="3930600062" sldId="605"/>
            <ac:spMk id="3" creationId="{9E2A330C-61D2-4366-859C-AD9BFDB14910}"/>
          </ac:spMkLst>
        </pc:spChg>
      </pc:sldChg>
      <pc:sldChg chg="del">
        <pc:chgData name="Caitlin Jeffrey" userId="c792ef73e4c0296d" providerId="LiveId" clId="{8F9E780B-41D8-47DA-AA2E-26E1B36107BC}" dt="2024-08-22T13:44:40.607" v="1" actId="2696"/>
        <pc:sldMkLst>
          <pc:docMk/>
          <pc:sldMk cId="1311935742" sldId="606"/>
        </pc:sldMkLst>
      </pc:sldChg>
      <pc:sldChg chg="modSp mod modNotesTx">
        <pc:chgData name="Caitlin Jeffrey" userId="c792ef73e4c0296d" providerId="LiveId" clId="{8F9E780B-41D8-47DA-AA2E-26E1B36107BC}" dt="2024-08-24T11:27:54.026" v="11792" actId="20577"/>
        <pc:sldMkLst>
          <pc:docMk/>
          <pc:sldMk cId="585923124" sldId="607"/>
        </pc:sldMkLst>
        <pc:spChg chg="mod">
          <ac:chgData name="Caitlin Jeffrey" userId="c792ef73e4c0296d" providerId="LiveId" clId="{8F9E780B-41D8-47DA-AA2E-26E1B36107BC}" dt="2024-08-22T14:20:14.251" v="185" actId="207"/>
          <ac:spMkLst>
            <pc:docMk/>
            <pc:sldMk cId="585923124" sldId="607"/>
            <ac:spMk id="4" creationId="{16A609BE-BDAB-5452-6261-1D0B7DBC6AB9}"/>
          </ac:spMkLst>
        </pc:spChg>
      </pc:sldChg>
      <pc:sldChg chg="modSp del mod">
        <pc:chgData name="Caitlin Jeffrey" userId="c792ef73e4c0296d" providerId="LiveId" clId="{8F9E780B-41D8-47DA-AA2E-26E1B36107BC}" dt="2024-08-22T15:44:34.141" v="890" actId="2696"/>
        <pc:sldMkLst>
          <pc:docMk/>
          <pc:sldMk cId="263993203" sldId="608"/>
        </pc:sldMkLst>
        <pc:spChg chg="mod">
          <ac:chgData name="Caitlin Jeffrey" userId="c792ef73e4c0296d" providerId="LiveId" clId="{8F9E780B-41D8-47DA-AA2E-26E1B36107BC}" dt="2024-08-22T14:20:37.901" v="186" actId="207"/>
          <ac:spMkLst>
            <pc:docMk/>
            <pc:sldMk cId="263993203" sldId="608"/>
            <ac:spMk id="8" creationId="{22377B46-E562-18BD-A5FE-15680993140D}"/>
          </ac:spMkLst>
        </pc:spChg>
        <pc:spChg chg="mod">
          <ac:chgData name="Caitlin Jeffrey" userId="c792ef73e4c0296d" providerId="LiveId" clId="{8F9E780B-41D8-47DA-AA2E-26E1B36107BC}" dt="2024-08-22T14:20:37.901" v="186" actId="207"/>
          <ac:spMkLst>
            <pc:docMk/>
            <pc:sldMk cId="263993203" sldId="608"/>
            <ac:spMk id="9" creationId="{08FDD5B3-BE6B-3C34-DAC5-CF1371FB2055}"/>
          </ac:spMkLst>
        </pc:spChg>
      </pc:sldChg>
      <pc:sldChg chg="add">
        <pc:chgData name="Caitlin Jeffrey" userId="c792ef73e4c0296d" providerId="LiveId" clId="{8F9E780B-41D8-47DA-AA2E-26E1B36107BC}" dt="2024-08-22T15:44:39.234" v="891"/>
        <pc:sldMkLst>
          <pc:docMk/>
          <pc:sldMk cId="3373719454" sldId="608"/>
        </pc:sldMkLst>
      </pc:sldChg>
      <pc:sldChg chg="modSp mod modNotesTx">
        <pc:chgData name="Caitlin Jeffrey" userId="c792ef73e4c0296d" providerId="LiveId" clId="{8F9E780B-41D8-47DA-AA2E-26E1B36107BC}" dt="2024-08-24T11:48:00.165" v="11808" actId="20577"/>
        <pc:sldMkLst>
          <pc:docMk/>
          <pc:sldMk cId="834143379" sldId="609"/>
        </pc:sldMkLst>
        <pc:spChg chg="mod">
          <ac:chgData name="Caitlin Jeffrey" userId="c792ef73e4c0296d" providerId="LiveId" clId="{8F9E780B-41D8-47DA-AA2E-26E1B36107BC}" dt="2024-08-22T15:31:38.483" v="722" actId="20577"/>
          <ac:spMkLst>
            <pc:docMk/>
            <pc:sldMk cId="834143379" sldId="609"/>
            <ac:spMk id="4" creationId="{0F04E3A5-8EDB-4231-BC63-7A111A25CB5C}"/>
          </ac:spMkLst>
        </pc:spChg>
        <pc:spChg chg="mod">
          <ac:chgData name="Caitlin Jeffrey" userId="c792ef73e4c0296d" providerId="LiveId" clId="{8F9E780B-41D8-47DA-AA2E-26E1B36107BC}" dt="2024-08-22T14:27:26.223" v="220" actId="1076"/>
          <ac:spMkLst>
            <pc:docMk/>
            <pc:sldMk cId="834143379" sldId="609"/>
            <ac:spMk id="13" creationId="{90828F41-8391-EB54-9198-66C2FAA58D8E}"/>
          </ac:spMkLst>
        </pc:spChg>
      </pc:sldChg>
      <pc:sldChg chg="modSp mod modNotesTx">
        <pc:chgData name="Caitlin Jeffrey" userId="c792ef73e4c0296d" providerId="LiveId" clId="{8F9E780B-41D8-47DA-AA2E-26E1B36107BC}" dt="2024-08-25T14:20:11.591" v="16824" actId="20577"/>
        <pc:sldMkLst>
          <pc:docMk/>
          <pc:sldMk cId="3286634744" sldId="610"/>
        </pc:sldMkLst>
        <pc:spChg chg="mod">
          <ac:chgData name="Caitlin Jeffrey" userId="c792ef73e4c0296d" providerId="LiveId" clId="{8F9E780B-41D8-47DA-AA2E-26E1B36107BC}" dt="2024-08-22T15:34:58.391" v="788" actId="255"/>
          <ac:spMkLst>
            <pc:docMk/>
            <pc:sldMk cId="3286634744" sldId="610"/>
            <ac:spMk id="4" creationId="{0F04E3A5-8EDB-4231-BC63-7A111A25CB5C}"/>
          </ac:spMkLst>
        </pc:spChg>
      </pc:sldChg>
      <pc:sldChg chg="modSp add del mod modNotesTx">
        <pc:chgData name="Caitlin Jeffrey" userId="c792ef73e4c0296d" providerId="LiveId" clId="{8F9E780B-41D8-47DA-AA2E-26E1B36107BC}" dt="2024-08-22T15:39:00.557" v="823" actId="2696"/>
        <pc:sldMkLst>
          <pc:docMk/>
          <pc:sldMk cId="1587708903" sldId="611"/>
        </pc:sldMkLst>
        <pc:spChg chg="mod">
          <ac:chgData name="Caitlin Jeffrey" userId="c792ef73e4c0296d" providerId="LiveId" clId="{8F9E780B-41D8-47DA-AA2E-26E1B36107BC}" dt="2024-08-22T14:27:48.341" v="221" actId="207"/>
          <ac:spMkLst>
            <pc:docMk/>
            <pc:sldMk cId="1587708903" sldId="611"/>
            <ac:spMk id="9" creationId="{E9407368-9E7C-FB02-5856-5DB26C3451B5}"/>
          </ac:spMkLst>
        </pc:spChg>
      </pc:sldChg>
      <pc:sldChg chg="modSp mod modNotesTx">
        <pc:chgData name="Caitlin Jeffrey" userId="c792ef73e4c0296d" providerId="LiveId" clId="{8F9E780B-41D8-47DA-AA2E-26E1B36107BC}" dt="2024-08-25T17:05:30.425" v="17470" actId="20577"/>
        <pc:sldMkLst>
          <pc:docMk/>
          <pc:sldMk cId="620265692" sldId="612"/>
        </pc:sldMkLst>
        <pc:spChg chg="mod">
          <ac:chgData name="Caitlin Jeffrey" userId="c792ef73e4c0296d" providerId="LiveId" clId="{8F9E780B-41D8-47DA-AA2E-26E1B36107BC}" dt="2024-08-23T14:06:57.436" v="6548" actId="1076"/>
          <ac:spMkLst>
            <pc:docMk/>
            <pc:sldMk cId="620265692" sldId="612"/>
            <ac:spMk id="6" creationId="{8D363C15-07FB-96B7-D7F9-7A525F848961}"/>
          </ac:spMkLst>
        </pc:spChg>
      </pc:sldChg>
      <pc:sldChg chg="addSp delSp modSp mod modNotesTx">
        <pc:chgData name="Caitlin Jeffrey" userId="c792ef73e4c0296d" providerId="LiveId" clId="{8F9E780B-41D8-47DA-AA2E-26E1B36107BC}" dt="2024-08-25T13:51:12.117" v="16738" actId="20577"/>
        <pc:sldMkLst>
          <pc:docMk/>
          <pc:sldMk cId="478349076" sldId="613"/>
        </pc:sldMkLst>
        <pc:spChg chg="mod">
          <ac:chgData name="Caitlin Jeffrey" userId="c792ef73e4c0296d" providerId="LiveId" clId="{8F9E780B-41D8-47DA-AA2E-26E1B36107BC}" dt="2024-08-22T16:14:02.788" v="1191" actId="27636"/>
          <ac:spMkLst>
            <pc:docMk/>
            <pc:sldMk cId="478349076" sldId="613"/>
            <ac:spMk id="2" creationId="{050DF675-FAEE-43D7-899B-BEC2F205A1FF}"/>
          </ac:spMkLst>
        </pc:spChg>
        <pc:spChg chg="add mod">
          <ac:chgData name="Caitlin Jeffrey" userId="c792ef73e4c0296d" providerId="LiveId" clId="{8F9E780B-41D8-47DA-AA2E-26E1B36107BC}" dt="2024-08-22T14:55:40.981" v="279" actId="1076"/>
          <ac:spMkLst>
            <pc:docMk/>
            <pc:sldMk cId="478349076" sldId="613"/>
            <ac:spMk id="3" creationId="{99E7DCF4-A8D4-275F-76DD-AB12C59FEC09}"/>
          </ac:spMkLst>
        </pc:spChg>
        <pc:spChg chg="mod">
          <ac:chgData name="Caitlin Jeffrey" userId="c792ef73e4c0296d" providerId="LiveId" clId="{8F9E780B-41D8-47DA-AA2E-26E1B36107BC}" dt="2024-08-25T13:50:33.487" v="16711" actId="255"/>
          <ac:spMkLst>
            <pc:docMk/>
            <pc:sldMk cId="478349076" sldId="613"/>
            <ac:spMk id="4" creationId="{0F04E3A5-8EDB-4231-BC63-7A111A25CB5C}"/>
          </ac:spMkLst>
        </pc:spChg>
        <pc:spChg chg="add mod">
          <ac:chgData name="Caitlin Jeffrey" userId="c792ef73e4c0296d" providerId="LiveId" clId="{8F9E780B-41D8-47DA-AA2E-26E1B36107BC}" dt="2024-08-22T14:55:20.191" v="274" actId="1076"/>
          <ac:spMkLst>
            <pc:docMk/>
            <pc:sldMk cId="478349076" sldId="613"/>
            <ac:spMk id="5" creationId="{4A51B44A-AC0D-CDFF-2AD9-E852B9D5CAE4}"/>
          </ac:spMkLst>
        </pc:spChg>
        <pc:spChg chg="add mod">
          <ac:chgData name="Caitlin Jeffrey" userId="c792ef73e4c0296d" providerId="LiveId" clId="{8F9E780B-41D8-47DA-AA2E-26E1B36107BC}" dt="2024-08-22T14:56:06.502" v="293" actId="1076"/>
          <ac:spMkLst>
            <pc:docMk/>
            <pc:sldMk cId="478349076" sldId="613"/>
            <ac:spMk id="6" creationId="{7086E137-DB78-74CC-7E9C-0AF7F1560A74}"/>
          </ac:spMkLst>
        </pc:spChg>
        <pc:picChg chg="add mod">
          <ac:chgData name="Caitlin Jeffrey" userId="c792ef73e4c0296d" providerId="LiveId" clId="{8F9E780B-41D8-47DA-AA2E-26E1B36107BC}" dt="2024-08-22T14:57:10.341" v="300" actId="1076"/>
          <ac:picMkLst>
            <pc:docMk/>
            <pc:sldMk cId="478349076" sldId="613"/>
            <ac:picMk id="7" creationId="{E8984F76-108D-F779-4CE2-DAC671F39B2E}"/>
          </ac:picMkLst>
        </pc:picChg>
        <pc:picChg chg="del mod">
          <ac:chgData name="Caitlin Jeffrey" userId="c792ef73e4c0296d" providerId="LiveId" clId="{8F9E780B-41D8-47DA-AA2E-26E1B36107BC}" dt="2024-08-22T14:43:26.935" v="264" actId="478"/>
          <ac:picMkLst>
            <pc:docMk/>
            <pc:sldMk cId="478349076" sldId="613"/>
            <ac:picMk id="8" creationId="{34D89851-4137-7CA6-4B4C-77CA1D611647}"/>
          </ac:picMkLst>
        </pc:picChg>
        <pc:picChg chg="del mod">
          <ac:chgData name="Caitlin Jeffrey" userId="c792ef73e4c0296d" providerId="LiveId" clId="{8F9E780B-41D8-47DA-AA2E-26E1B36107BC}" dt="2024-08-22T14:44:26.544" v="266" actId="478"/>
          <ac:picMkLst>
            <pc:docMk/>
            <pc:sldMk cId="478349076" sldId="613"/>
            <ac:picMk id="12" creationId="{8D83AF53-D993-385F-2C38-992A9D8832DB}"/>
          </ac:picMkLst>
        </pc:picChg>
        <pc:picChg chg="del mod">
          <ac:chgData name="Caitlin Jeffrey" userId="c792ef73e4c0296d" providerId="LiveId" clId="{8F9E780B-41D8-47DA-AA2E-26E1B36107BC}" dt="2024-08-22T14:43:20.682" v="263" actId="478"/>
          <ac:picMkLst>
            <pc:docMk/>
            <pc:sldMk cId="478349076" sldId="613"/>
            <ac:picMk id="15" creationId="{3EF3A536-4744-1F1E-F23B-AF2D66205E72}"/>
          </ac:picMkLst>
        </pc:picChg>
        <pc:picChg chg="del mod">
          <ac:chgData name="Caitlin Jeffrey" userId="c792ef73e4c0296d" providerId="LiveId" clId="{8F9E780B-41D8-47DA-AA2E-26E1B36107BC}" dt="2024-08-22T14:45:19.143" v="270" actId="478"/>
          <ac:picMkLst>
            <pc:docMk/>
            <pc:sldMk cId="478349076" sldId="613"/>
            <ac:picMk id="2050" creationId="{043D0510-50A1-E069-11D7-E7E11F4F2840}"/>
          </ac:picMkLst>
        </pc:picChg>
        <pc:picChg chg="mod">
          <ac:chgData name="Caitlin Jeffrey" userId="c792ef73e4c0296d" providerId="LiveId" clId="{8F9E780B-41D8-47DA-AA2E-26E1B36107BC}" dt="2024-08-22T14:55:35.641" v="278" actId="1076"/>
          <ac:picMkLst>
            <pc:docMk/>
            <pc:sldMk cId="478349076" sldId="613"/>
            <ac:picMk id="2052" creationId="{3A56EA14-D09B-3C28-E8C9-25DFD561CA16}"/>
          </ac:picMkLst>
        </pc:picChg>
        <pc:picChg chg="add mod">
          <ac:chgData name="Caitlin Jeffrey" userId="c792ef73e4c0296d" providerId="LiveId" clId="{8F9E780B-41D8-47DA-AA2E-26E1B36107BC}" dt="2024-08-22T14:55:34.090" v="277" actId="1076"/>
          <ac:picMkLst>
            <pc:docMk/>
            <pc:sldMk cId="478349076" sldId="613"/>
            <ac:picMk id="4098" creationId="{0D8396BA-E94A-5FF3-BF41-42AD351D3920}"/>
          </ac:picMkLst>
        </pc:picChg>
      </pc:sldChg>
      <pc:sldChg chg="addSp delSp modSp del mod">
        <pc:chgData name="Caitlin Jeffrey" userId="c792ef73e4c0296d" providerId="LiveId" clId="{8F9E780B-41D8-47DA-AA2E-26E1B36107BC}" dt="2024-08-22T16:14:14.266" v="1192" actId="47"/>
        <pc:sldMkLst>
          <pc:docMk/>
          <pc:sldMk cId="1349304763" sldId="614"/>
        </pc:sldMkLst>
        <pc:spChg chg="mod">
          <ac:chgData name="Caitlin Jeffrey" userId="c792ef73e4c0296d" providerId="LiveId" clId="{8F9E780B-41D8-47DA-AA2E-26E1B36107BC}" dt="2024-08-22T16:01:04.043" v="1045" actId="20577"/>
          <ac:spMkLst>
            <pc:docMk/>
            <pc:sldMk cId="1349304763" sldId="614"/>
            <ac:spMk id="4" creationId="{0F04E3A5-8EDB-4231-BC63-7A111A25CB5C}"/>
          </ac:spMkLst>
        </pc:spChg>
        <pc:spChg chg="add mod">
          <ac:chgData name="Caitlin Jeffrey" userId="c792ef73e4c0296d" providerId="LiveId" clId="{8F9E780B-41D8-47DA-AA2E-26E1B36107BC}" dt="2024-08-22T14:57:30.501" v="301"/>
          <ac:spMkLst>
            <pc:docMk/>
            <pc:sldMk cId="1349304763" sldId="614"/>
            <ac:spMk id="5" creationId="{70BABEF5-8529-5B66-D270-CE29EDF8B45A}"/>
          </ac:spMkLst>
        </pc:spChg>
        <pc:spChg chg="add mod">
          <ac:chgData name="Caitlin Jeffrey" userId="c792ef73e4c0296d" providerId="LiveId" clId="{8F9E780B-41D8-47DA-AA2E-26E1B36107BC}" dt="2024-08-22T14:57:30.501" v="301"/>
          <ac:spMkLst>
            <pc:docMk/>
            <pc:sldMk cId="1349304763" sldId="614"/>
            <ac:spMk id="7" creationId="{5A2D9D2C-BF20-B987-8050-8D665D62F2E7}"/>
          </ac:spMkLst>
        </pc:spChg>
        <pc:picChg chg="add mod">
          <ac:chgData name="Caitlin Jeffrey" userId="c792ef73e4c0296d" providerId="LiveId" clId="{8F9E780B-41D8-47DA-AA2E-26E1B36107BC}" dt="2024-08-22T14:57:30.501" v="301"/>
          <ac:picMkLst>
            <pc:docMk/>
            <pc:sldMk cId="1349304763" sldId="614"/>
            <ac:picMk id="3" creationId="{42F2EB10-E898-279B-2CCE-4211015D22B3}"/>
          </ac:picMkLst>
        </pc:picChg>
        <pc:picChg chg="add mod">
          <ac:chgData name="Caitlin Jeffrey" userId="c792ef73e4c0296d" providerId="LiveId" clId="{8F9E780B-41D8-47DA-AA2E-26E1B36107BC}" dt="2024-08-22T14:57:30.501" v="301"/>
          <ac:picMkLst>
            <pc:docMk/>
            <pc:sldMk cId="1349304763" sldId="614"/>
            <ac:picMk id="6" creationId="{B5DAB1C2-98BF-9452-299E-9CEE228BE7DB}"/>
          </ac:picMkLst>
        </pc:picChg>
        <pc:picChg chg="del">
          <ac:chgData name="Caitlin Jeffrey" userId="c792ef73e4c0296d" providerId="LiveId" clId="{8F9E780B-41D8-47DA-AA2E-26E1B36107BC}" dt="2024-08-22T14:56:58.071" v="297" actId="478"/>
          <ac:picMkLst>
            <pc:docMk/>
            <pc:sldMk cId="1349304763" sldId="614"/>
            <ac:picMk id="8" creationId="{34D89851-4137-7CA6-4B4C-77CA1D611647}"/>
          </ac:picMkLst>
        </pc:picChg>
        <pc:picChg chg="add mod">
          <ac:chgData name="Caitlin Jeffrey" userId="c792ef73e4c0296d" providerId="LiveId" clId="{8F9E780B-41D8-47DA-AA2E-26E1B36107BC}" dt="2024-08-22T14:57:30.501" v="301"/>
          <ac:picMkLst>
            <pc:docMk/>
            <pc:sldMk cId="1349304763" sldId="614"/>
            <ac:picMk id="9" creationId="{23C66C04-F266-08B9-F475-C2B74DEC5506}"/>
          </ac:picMkLst>
        </pc:picChg>
        <pc:picChg chg="del">
          <ac:chgData name="Caitlin Jeffrey" userId="c792ef73e4c0296d" providerId="LiveId" clId="{8F9E780B-41D8-47DA-AA2E-26E1B36107BC}" dt="2024-08-22T14:57:00.432" v="298" actId="478"/>
          <ac:picMkLst>
            <pc:docMk/>
            <pc:sldMk cId="1349304763" sldId="614"/>
            <ac:picMk id="12" creationId="{8D83AF53-D993-385F-2C38-992A9D8832DB}"/>
          </ac:picMkLst>
        </pc:picChg>
        <pc:picChg chg="del">
          <ac:chgData name="Caitlin Jeffrey" userId="c792ef73e4c0296d" providerId="LiveId" clId="{8F9E780B-41D8-47DA-AA2E-26E1B36107BC}" dt="2024-08-22T14:57:00.432" v="298" actId="478"/>
          <ac:picMkLst>
            <pc:docMk/>
            <pc:sldMk cId="1349304763" sldId="614"/>
            <ac:picMk id="15" creationId="{3EF3A536-4744-1F1E-F23B-AF2D66205E72}"/>
          </ac:picMkLst>
        </pc:picChg>
        <pc:picChg chg="del">
          <ac:chgData name="Caitlin Jeffrey" userId="c792ef73e4c0296d" providerId="LiveId" clId="{8F9E780B-41D8-47DA-AA2E-26E1B36107BC}" dt="2024-08-22T14:56:58.071" v="297" actId="478"/>
          <ac:picMkLst>
            <pc:docMk/>
            <pc:sldMk cId="1349304763" sldId="614"/>
            <ac:picMk id="2050" creationId="{043D0510-50A1-E069-11D7-E7E11F4F2840}"/>
          </ac:picMkLst>
        </pc:picChg>
        <pc:picChg chg="del">
          <ac:chgData name="Caitlin Jeffrey" userId="c792ef73e4c0296d" providerId="LiveId" clId="{8F9E780B-41D8-47DA-AA2E-26E1B36107BC}" dt="2024-08-22T14:56:58.071" v="297" actId="478"/>
          <ac:picMkLst>
            <pc:docMk/>
            <pc:sldMk cId="1349304763" sldId="614"/>
            <ac:picMk id="2052" creationId="{3A56EA14-D09B-3C28-E8C9-25DFD561CA16}"/>
          </ac:picMkLst>
        </pc:picChg>
      </pc:sldChg>
      <pc:sldChg chg="modSp mod modNotesTx">
        <pc:chgData name="Caitlin Jeffrey" userId="c792ef73e4c0296d" providerId="LiveId" clId="{8F9E780B-41D8-47DA-AA2E-26E1B36107BC}" dt="2024-08-25T15:28:16.930" v="17198" actId="20577"/>
        <pc:sldMkLst>
          <pc:docMk/>
          <pc:sldMk cId="1760510107" sldId="615"/>
        </pc:sldMkLst>
        <pc:spChg chg="mod">
          <ac:chgData name="Caitlin Jeffrey" userId="c792ef73e4c0296d" providerId="LiveId" clId="{8F9E780B-41D8-47DA-AA2E-26E1B36107BC}" dt="2024-08-24T22:31:38.213" v="15359" actId="20577"/>
          <ac:spMkLst>
            <pc:docMk/>
            <pc:sldMk cId="1760510107" sldId="615"/>
            <ac:spMk id="6" creationId="{8D363C15-07FB-96B7-D7F9-7A525F848961}"/>
          </ac:spMkLst>
        </pc:spChg>
      </pc:sldChg>
      <pc:sldChg chg="modNotesTx">
        <pc:chgData name="Caitlin Jeffrey" userId="c792ef73e4c0296d" providerId="LiveId" clId="{8F9E780B-41D8-47DA-AA2E-26E1B36107BC}" dt="2024-08-24T14:50:35.142" v="13200" actId="20577"/>
        <pc:sldMkLst>
          <pc:docMk/>
          <pc:sldMk cId="2137642617" sldId="617"/>
        </pc:sldMkLst>
      </pc:sldChg>
      <pc:sldChg chg="delSp modSp mod modNotesTx">
        <pc:chgData name="Caitlin Jeffrey" userId="c792ef73e4c0296d" providerId="LiveId" clId="{8F9E780B-41D8-47DA-AA2E-26E1B36107BC}" dt="2024-08-25T15:15:05.652" v="16971" actId="20577"/>
        <pc:sldMkLst>
          <pc:docMk/>
          <pc:sldMk cId="163289577" sldId="618"/>
        </pc:sldMkLst>
        <pc:spChg chg="del">
          <ac:chgData name="Caitlin Jeffrey" userId="c792ef73e4c0296d" providerId="LiveId" clId="{8F9E780B-41D8-47DA-AA2E-26E1B36107BC}" dt="2024-08-22T18:52:10.253" v="5037" actId="478"/>
          <ac:spMkLst>
            <pc:docMk/>
            <pc:sldMk cId="163289577" sldId="618"/>
            <ac:spMk id="2" creationId="{7BF69236-C717-17B4-F4C6-C0B87B0E14E6}"/>
          </ac:spMkLst>
        </pc:spChg>
        <pc:spChg chg="mod">
          <ac:chgData name="Caitlin Jeffrey" userId="c792ef73e4c0296d" providerId="LiveId" clId="{8F9E780B-41D8-47DA-AA2E-26E1B36107BC}" dt="2024-08-25T15:15:02.116" v="16966" actId="20577"/>
          <ac:spMkLst>
            <pc:docMk/>
            <pc:sldMk cId="163289577" sldId="618"/>
            <ac:spMk id="6" creationId="{8D363C15-07FB-96B7-D7F9-7A525F848961}"/>
          </ac:spMkLst>
        </pc:spChg>
      </pc:sldChg>
      <pc:sldChg chg="modSp del mod ord modNotesTx">
        <pc:chgData name="Caitlin Jeffrey" userId="c792ef73e4c0296d" providerId="LiveId" clId="{8F9E780B-41D8-47DA-AA2E-26E1B36107BC}" dt="2024-08-24T20:29:56.080" v="14466" actId="47"/>
        <pc:sldMkLst>
          <pc:docMk/>
          <pc:sldMk cId="4264185389" sldId="619"/>
        </pc:sldMkLst>
        <pc:spChg chg="mod">
          <ac:chgData name="Caitlin Jeffrey" userId="c792ef73e4c0296d" providerId="LiveId" clId="{8F9E780B-41D8-47DA-AA2E-26E1B36107BC}" dt="2024-08-24T16:45:15.438" v="13674" actId="27636"/>
          <ac:spMkLst>
            <pc:docMk/>
            <pc:sldMk cId="4264185389" sldId="619"/>
            <ac:spMk id="4" creationId="{7D775353-7BC2-0E66-830E-4E4E911D36D1}"/>
          </ac:spMkLst>
        </pc:spChg>
      </pc:sldChg>
      <pc:sldChg chg="del">
        <pc:chgData name="Caitlin Jeffrey" userId="c792ef73e4c0296d" providerId="LiveId" clId="{8F9E780B-41D8-47DA-AA2E-26E1B36107BC}" dt="2024-08-22T17:42:31.162" v="2223" actId="2696"/>
        <pc:sldMkLst>
          <pc:docMk/>
          <pc:sldMk cId="2372141873" sldId="620"/>
        </pc:sldMkLst>
      </pc:sldChg>
      <pc:sldChg chg="addSp delSp modSp mod">
        <pc:chgData name="Caitlin Jeffrey" userId="c792ef73e4c0296d" providerId="LiveId" clId="{8F9E780B-41D8-47DA-AA2E-26E1B36107BC}" dt="2024-08-25T13:53:19.578" v="16740" actId="478"/>
        <pc:sldMkLst>
          <pc:docMk/>
          <pc:sldMk cId="4198593779" sldId="622"/>
        </pc:sldMkLst>
        <pc:picChg chg="add del mod">
          <ac:chgData name="Caitlin Jeffrey" userId="c792ef73e4c0296d" providerId="LiveId" clId="{8F9E780B-41D8-47DA-AA2E-26E1B36107BC}" dt="2024-08-25T13:53:19.578" v="16740" actId="478"/>
          <ac:picMkLst>
            <pc:docMk/>
            <pc:sldMk cId="4198593779" sldId="622"/>
            <ac:picMk id="3" creationId="{1C1B98C2-1429-AA61-3736-8E29A0790052}"/>
          </ac:picMkLst>
        </pc:picChg>
      </pc:sldChg>
      <pc:sldChg chg="addSp delSp modSp add mod modNotesTx">
        <pc:chgData name="Caitlin Jeffrey" userId="c792ef73e4c0296d" providerId="LiveId" clId="{8F9E780B-41D8-47DA-AA2E-26E1B36107BC}" dt="2024-08-24T22:23:35.918" v="15206" actId="20577"/>
        <pc:sldMkLst>
          <pc:docMk/>
          <pc:sldMk cId="2286575314" sldId="624"/>
        </pc:sldMkLst>
        <pc:graphicFrameChg chg="add mod">
          <ac:chgData name="Caitlin Jeffrey" userId="c792ef73e4c0296d" providerId="LiveId" clId="{8F9E780B-41D8-47DA-AA2E-26E1B36107BC}" dt="2024-08-22T13:54:10.340" v="45"/>
          <ac:graphicFrameMkLst>
            <pc:docMk/>
            <pc:sldMk cId="2286575314" sldId="624"/>
            <ac:graphicFrameMk id="2" creationId="{EF20182B-A29D-6040-F3B7-3D4814A45AE2}"/>
          </ac:graphicFrameMkLst>
        </pc:graphicFrameChg>
        <pc:graphicFrameChg chg="add mod">
          <ac:chgData name="Caitlin Jeffrey" userId="c792ef73e4c0296d" providerId="LiveId" clId="{8F9E780B-41D8-47DA-AA2E-26E1B36107BC}" dt="2024-08-22T13:54:28.982" v="48"/>
          <ac:graphicFrameMkLst>
            <pc:docMk/>
            <pc:sldMk cId="2286575314" sldId="624"/>
            <ac:graphicFrameMk id="3" creationId="{F1650ECC-971B-0595-2A4E-C9CE4F779775}"/>
          </ac:graphicFrameMkLst>
        </pc:graphicFrameChg>
        <pc:graphicFrameChg chg="add mod">
          <ac:chgData name="Caitlin Jeffrey" userId="c792ef73e4c0296d" providerId="LiveId" clId="{8F9E780B-41D8-47DA-AA2E-26E1B36107BC}" dt="2024-08-22T13:54:47.422" v="49"/>
          <ac:graphicFrameMkLst>
            <pc:docMk/>
            <pc:sldMk cId="2286575314" sldId="624"/>
            <ac:graphicFrameMk id="4" creationId="{49AEBA5A-0B21-6FFF-16BF-51B9740290D8}"/>
          </ac:graphicFrameMkLst>
        </pc:graphicFrameChg>
        <pc:graphicFrameChg chg="add mod modGraphic">
          <ac:chgData name="Caitlin Jeffrey" userId="c792ef73e4c0296d" providerId="LiveId" clId="{8F9E780B-41D8-47DA-AA2E-26E1B36107BC}" dt="2024-08-24T22:23:35.918" v="15206" actId="20577"/>
          <ac:graphicFrameMkLst>
            <pc:docMk/>
            <pc:sldMk cId="2286575314" sldId="624"/>
            <ac:graphicFrameMk id="5" creationId="{9FD316B5-B20F-BAC3-0023-EF5A2A7BADBF}"/>
          </ac:graphicFrameMkLst>
        </pc:graphicFrameChg>
        <pc:graphicFrameChg chg="del">
          <ac:chgData name="Caitlin Jeffrey" userId="c792ef73e4c0296d" providerId="LiveId" clId="{8F9E780B-41D8-47DA-AA2E-26E1B36107BC}" dt="2024-08-22T13:54:07.590" v="44" actId="478"/>
          <ac:graphicFrameMkLst>
            <pc:docMk/>
            <pc:sldMk cId="2286575314" sldId="624"/>
            <ac:graphicFrameMk id="7" creationId="{BAF6FE17-EC1C-F848-586E-DB53D8A384E8}"/>
          </ac:graphicFrameMkLst>
        </pc:graphicFrameChg>
      </pc:sldChg>
      <pc:sldChg chg="addSp delSp modSp add mod modNotesTx">
        <pc:chgData name="Caitlin Jeffrey" userId="c792ef73e4c0296d" providerId="LiveId" clId="{8F9E780B-41D8-47DA-AA2E-26E1B36107BC}" dt="2024-08-24T22:23:42.770" v="15217" actId="313"/>
        <pc:sldMkLst>
          <pc:docMk/>
          <pc:sldMk cId="1530104448" sldId="625"/>
        </pc:sldMkLst>
        <pc:graphicFrameChg chg="add mod">
          <ac:chgData name="Caitlin Jeffrey" userId="c792ef73e4c0296d" providerId="LiveId" clId="{8F9E780B-41D8-47DA-AA2E-26E1B36107BC}" dt="2024-08-22T14:02:59.040" v="87"/>
          <ac:graphicFrameMkLst>
            <pc:docMk/>
            <pc:sldMk cId="1530104448" sldId="625"/>
            <ac:graphicFrameMk id="2" creationId="{8F5D0A09-C48F-A8E3-EF3E-726E1F45A867}"/>
          </ac:graphicFrameMkLst>
        </pc:graphicFrameChg>
        <pc:graphicFrameChg chg="add mod modGraphic">
          <ac:chgData name="Caitlin Jeffrey" userId="c792ef73e4c0296d" providerId="LiveId" clId="{8F9E780B-41D8-47DA-AA2E-26E1B36107BC}" dt="2024-08-24T22:23:42.770" v="15217" actId="313"/>
          <ac:graphicFrameMkLst>
            <pc:docMk/>
            <pc:sldMk cId="1530104448" sldId="625"/>
            <ac:graphicFrameMk id="3" creationId="{FA1A62B6-87AA-F600-4C56-E40E7F634B48}"/>
          </ac:graphicFrameMkLst>
        </pc:graphicFrameChg>
        <pc:graphicFrameChg chg="del">
          <ac:chgData name="Caitlin Jeffrey" userId="c792ef73e4c0296d" providerId="LiveId" clId="{8F9E780B-41D8-47DA-AA2E-26E1B36107BC}" dt="2024-08-22T14:02:56.320" v="86" actId="478"/>
          <ac:graphicFrameMkLst>
            <pc:docMk/>
            <pc:sldMk cId="1530104448" sldId="625"/>
            <ac:graphicFrameMk id="4" creationId="{FA853549-C379-BB7A-8FB9-23FE50FB71B0}"/>
          </ac:graphicFrameMkLst>
        </pc:graphicFrameChg>
      </pc:sldChg>
      <pc:sldChg chg="add">
        <pc:chgData name="Caitlin Jeffrey" userId="c792ef73e4c0296d" providerId="LiveId" clId="{8F9E780B-41D8-47DA-AA2E-26E1B36107BC}" dt="2024-08-22T15:25:17.417" v="606"/>
        <pc:sldMkLst>
          <pc:docMk/>
          <pc:sldMk cId="3162208170" sldId="626"/>
        </pc:sldMkLst>
      </pc:sldChg>
      <pc:sldChg chg="add modNotesTx">
        <pc:chgData name="Caitlin Jeffrey" userId="c792ef73e4c0296d" providerId="LiveId" clId="{8F9E780B-41D8-47DA-AA2E-26E1B36107BC}" dt="2024-08-24T16:41:35.973" v="13612" actId="20577"/>
        <pc:sldMkLst>
          <pc:docMk/>
          <pc:sldMk cId="2338319519" sldId="627"/>
        </pc:sldMkLst>
      </pc:sldChg>
      <pc:sldChg chg="addSp modSp new mod modNotesTx">
        <pc:chgData name="Caitlin Jeffrey" userId="c792ef73e4c0296d" providerId="LiveId" clId="{8F9E780B-41D8-47DA-AA2E-26E1B36107BC}" dt="2024-08-24T11:26:49.582" v="11784" actId="20577"/>
        <pc:sldMkLst>
          <pc:docMk/>
          <pc:sldMk cId="224305939" sldId="628"/>
        </pc:sldMkLst>
        <pc:spChg chg="add mod">
          <ac:chgData name="Caitlin Jeffrey" userId="c792ef73e4c0296d" providerId="LiveId" clId="{8F9E780B-41D8-47DA-AA2E-26E1B36107BC}" dt="2024-08-24T11:26:49.582" v="11784" actId="20577"/>
          <ac:spMkLst>
            <pc:docMk/>
            <pc:sldMk cId="224305939" sldId="628"/>
            <ac:spMk id="2" creationId="{82DD4CFF-3148-5786-FB9A-65E2D99AE6B7}"/>
          </ac:spMkLst>
        </pc:spChg>
        <pc:graphicFrameChg chg="add mod">
          <ac:chgData name="Caitlin Jeffrey" userId="c792ef73e4c0296d" providerId="LiveId" clId="{8F9E780B-41D8-47DA-AA2E-26E1B36107BC}" dt="2024-08-23T21:42:50.989" v="11706"/>
          <ac:graphicFrameMkLst>
            <pc:docMk/>
            <pc:sldMk cId="224305939" sldId="628"/>
            <ac:graphicFrameMk id="2" creationId="{B633E127-E479-6400-D571-0630891376F8}"/>
          </ac:graphicFrameMkLst>
        </pc:graphicFrameChg>
        <pc:graphicFrameChg chg="add mod modGraphic">
          <ac:chgData name="Caitlin Jeffrey" userId="c792ef73e4c0296d" providerId="LiveId" clId="{8F9E780B-41D8-47DA-AA2E-26E1B36107BC}" dt="2024-08-24T11:26:29.920" v="11776" actId="1076"/>
          <ac:graphicFrameMkLst>
            <pc:docMk/>
            <pc:sldMk cId="224305939" sldId="628"/>
            <ac:graphicFrameMk id="3" creationId="{324C3183-0065-75EA-C231-949350D32F19}"/>
          </ac:graphicFrameMkLst>
        </pc:graphicFrameChg>
      </pc:sldChg>
      <pc:sldChg chg="addSp delSp modSp new mod">
        <pc:chgData name="Caitlin Jeffrey" userId="c792ef73e4c0296d" providerId="LiveId" clId="{8F9E780B-41D8-47DA-AA2E-26E1B36107BC}" dt="2024-08-23T22:10:33.779" v="11751"/>
        <pc:sldMkLst>
          <pc:docMk/>
          <pc:sldMk cId="3667421509" sldId="629"/>
        </pc:sldMkLst>
        <pc:graphicFrameChg chg="add mod">
          <ac:chgData name="Caitlin Jeffrey" userId="c792ef73e4c0296d" providerId="LiveId" clId="{8F9E780B-41D8-47DA-AA2E-26E1B36107BC}" dt="2024-08-23T22:06:44.722" v="11716"/>
          <ac:graphicFrameMkLst>
            <pc:docMk/>
            <pc:sldMk cId="3667421509" sldId="629"/>
            <ac:graphicFrameMk id="2" creationId="{9C1FDC3D-5730-3F78-126A-471DCEA171CE}"/>
          </ac:graphicFrameMkLst>
        </pc:graphicFrameChg>
        <pc:graphicFrameChg chg="add del mod modGraphic">
          <ac:chgData name="Caitlin Jeffrey" userId="c792ef73e4c0296d" providerId="LiveId" clId="{8F9E780B-41D8-47DA-AA2E-26E1B36107BC}" dt="2024-08-23T22:07:34.858" v="11724" actId="478"/>
          <ac:graphicFrameMkLst>
            <pc:docMk/>
            <pc:sldMk cId="3667421509" sldId="629"/>
            <ac:graphicFrameMk id="3" creationId="{14B1F95A-77A7-4155-89B9-8FA2CBA697AF}"/>
          </ac:graphicFrameMkLst>
        </pc:graphicFrameChg>
        <pc:graphicFrameChg chg="add mod">
          <ac:chgData name="Caitlin Jeffrey" userId="c792ef73e4c0296d" providerId="LiveId" clId="{8F9E780B-41D8-47DA-AA2E-26E1B36107BC}" dt="2024-08-23T22:07:28.189" v="11721"/>
          <ac:graphicFrameMkLst>
            <pc:docMk/>
            <pc:sldMk cId="3667421509" sldId="629"/>
            <ac:graphicFrameMk id="4" creationId="{136DA539-77B3-051A-127F-B9C820EEE1FD}"/>
          </ac:graphicFrameMkLst>
        </pc:graphicFrameChg>
        <pc:graphicFrameChg chg="add del mod modGraphic">
          <ac:chgData name="Caitlin Jeffrey" userId="c792ef73e4c0296d" providerId="LiveId" clId="{8F9E780B-41D8-47DA-AA2E-26E1B36107BC}" dt="2024-08-23T22:08:25.402" v="11739" actId="478"/>
          <ac:graphicFrameMkLst>
            <pc:docMk/>
            <pc:sldMk cId="3667421509" sldId="629"/>
            <ac:graphicFrameMk id="5" creationId="{159CA121-D3CD-407C-E272-2C66F7B6755B}"/>
          </ac:graphicFrameMkLst>
        </pc:graphicFrameChg>
        <pc:graphicFrameChg chg="add mod">
          <ac:chgData name="Caitlin Jeffrey" userId="c792ef73e4c0296d" providerId="LiveId" clId="{8F9E780B-41D8-47DA-AA2E-26E1B36107BC}" dt="2024-08-23T22:08:27.350" v="11740"/>
          <ac:graphicFrameMkLst>
            <pc:docMk/>
            <pc:sldMk cId="3667421509" sldId="629"/>
            <ac:graphicFrameMk id="6" creationId="{06CC88BC-AFAA-8B48-1DC5-120006C52EC1}"/>
          </ac:graphicFrameMkLst>
        </pc:graphicFrameChg>
        <pc:graphicFrameChg chg="add mod">
          <ac:chgData name="Caitlin Jeffrey" userId="c792ef73e4c0296d" providerId="LiveId" clId="{8F9E780B-41D8-47DA-AA2E-26E1B36107BC}" dt="2024-08-23T22:09:18.944" v="11743"/>
          <ac:graphicFrameMkLst>
            <pc:docMk/>
            <pc:sldMk cId="3667421509" sldId="629"/>
            <ac:graphicFrameMk id="8" creationId="{9C54506F-CA2E-D67A-162E-5A0348859669}"/>
          </ac:graphicFrameMkLst>
        </pc:graphicFrameChg>
        <pc:graphicFrameChg chg="add mod modGraphic">
          <ac:chgData name="Caitlin Jeffrey" userId="c792ef73e4c0296d" providerId="LiveId" clId="{8F9E780B-41D8-47DA-AA2E-26E1B36107BC}" dt="2024-08-23T22:10:25.470" v="11750" actId="14100"/>
          <ac:graphicFrameMkLst>
            <pc:docMk/>
            <pc:sldMk cId="3667421509" sldId="629"/>
            <ac:graphicFrameMk id="10" creationId="{D06BD52A-ACAE-DC8D-C6A0-5136582669E0}"/>
          </ac:graphicFrameMkLst>
        </pc:graphicFrameChg>
        <pc:graphicFrameChg chg="add mod">
          <ac:chgData name="Caitlin Jeffrey" userId="c792ef73e4c0296d" providerId="LiveId" clId="{8F9E780B-41D8-47DA-AA2E-26E1B36107BC}" dt="2024-08-23T22:10:33.779" v="11751"/>
          <ac:graphicFrameMkLst>
            <pc:docMk/>
            <pc:sldMk cId="3667421509" sldId="629"/>
            <ac:graphicFrameMk id="11" creationId="{06CF3AC0-41E1-F37F-B87A-1239E68650C6}"/>
          </ac:graphicFrameMkLst>
        </pc:graphicFrameChg>
        <pc:picChg chg="add del">
          <ac:chgData name="Caitlin Jeffrey" userId="c792ef73e4c0296d" providerId="LiveId" clId="{8F9E780B-41D8-47DA-AA2E-26E1B36107BC}" dt="2024-08-23T22:08:47.879" v="11742" actId="478"/>
          <ac:picMkLst>
            <pc:docMk/>
            <pc:sldMk cId="3667421509" sldId="629"/>
            <ac:picMk id="7" creationId="{C6FFE9E0-CF23-1D1F-9A7E-971A8867610E}"/>
          </ac:picMkLst>
        </pc:picChg>
        <pc:picChg chg="add del">
          <ac:chgData name="Caitlin Jeffrey" userId="c792ef73e4c0296d" providerId="LiveId" clId="{8F9E780B-41D8-47DA-AA2E-26E1B36107BC}" dt="2024-08-23T22:09:43.931" v="11745" actId="478"/>
          <ac:picMkLst>
            <pc:docMk/>
            <pc:sldMk cId="3667421509" sldId="629"/>
            <ac:picMk id="9" creationId="{2EE68221-CA6C-C42B-AE23-ABE09237A748}"/>
          </ac:picMkLst>
        </pc:picChg>
      </pc:sldChg>
      <pc:sldChg chg="add">
        <pc:chgData name="Caitlin Jeffrey" userId="c792ef73e4c0296d" providerId="LiveId" clId="{8F9E780B-41D8-47DA-AA2E-26E1B36107BC}" dt="2024-08-24T20:19:20.887" v="14114"/>
        <pc:sldMkLst>
          <pc:docMk/>
          <pc:sldMk cId="3000269400" sldId="630"/>
        </pc:sldMkLst>
      </pc:sldChg>
      <pc:sldChg chg="add">
        <pc:chgData name="Caitlin Jeffrey" userId="c792ef73e4c0296d" providerId="LiveId" clId="{8F9E780B-41D8-47DA-AA2E-26E1B36107BC}" dt="2024-08-24T20:19:20.887" v="14114"/>
        <pc:sldMkLst>
          <pc:docMk/>
          <pc:sldMk cId="362554466" sldId="631"/>
        </pc:sldMkLst>
      </pc:sldChg>
      <pc:sldChg chg="add">
        <pc:chgData name="Caitlin Jeffrey" userId="c792ef73e4c0296d" providerId="LiveId" clId="{8F9E780B-41D8-47DA-AA2E-26E1B36107BC}" dt="2024-08-24T20:19:20.887" v="14114"/>
        <pc:sldMkLst>
          <pc:docMk/>
          <pc:sldMk cId="3683667266" sldId="632"/>
        </pc:sldMkLst>
      </pc:sldChg>
      <pc:sldChg chg="addSp delSp modSp add mod modNotesTx">
        <pc:chgData name="Caitlin Jeffrey" userId="c792ef73e4c0296d" providerId="LiveId" clId="{8F9E780B-41D8-47DA-AA2E-26E1B36107BC}" dt="2024-08-25T17:01:23.553" v="17384" actId="20577"/>
        <pc:sldMkLst>
          <pc:docMk/>
          <pc:sldMk cId="3363545076" sldId="633"/>
        </pc:sldMkLst>
        <pc:spChg chg="del">
          <ac:chgData name="Caitlin Jeffrey" userId="c792ef73e4c0296d" providerId="LiveId" clId="{8F9E780B-41D8-47DA-AA2E-26E1B36107BC}" dt="2024-08-24T20:30:38.043" v="14471" actId="478"/>
          <ac:spMkLst>
            <pc:docMk/>
            <pc:sldMk cId="3363545076" sldId="633"/>
            <ac:spMk id="3" creationId="{A7ED0A05-8B55-8D53-27C2-36F69E1CA18E}"/>
          </ac:spMkLst>
        </pc:spChg>
        <pc:spChg chg="del">
          <ac:chgData name="Caitlin Jeffrey" userId="c792ef73e4c0296d" providerId="LiveId" clId="{8F9E780B-41D8-47DA-AA2E-26E1B36107BC}" dt="2024-08-24T20:30:53.768" v="14473" actId="478"/>
          <ac:spMkLst>
            <pc:docMk/>
            <pc:sldMk cId="3363545076" sldId="633"/>
            <ac:spMk id="4" creationId="{7D775353-7BC2-0E66-830E-4E4E911D36D1}"/>
          </ac:spMkLst>
        </pc:spChg>
        <pc:spChg chg="add mod">
          <ac:chgData name="Caitlin Jeffrey" userId="c792ef73e4c0296d" providerId="LiveId" clId="{8F9E780B-41D8-47DA-AA2E-26E1B36107BC}" dt="2024-08-24T20:30:39.578" v="14472"/>
          <ac:spMkLst>
            <pc:docMk/>
            <pc:sldMk cId="3363545076" sldId="633"/>
            <ac:spMk id="5" creationId="{F2DAE416-8B70-3521-2236-9A719AE78589}"/>
          </ac:spMkLst>
        </pc:spChg>
        <pc:spChg chg="add mod">
          <ac:chgData name="Caitlin Jeffrey" userId="c792ef73e4c0296d" providerId="LiveId" clId="{8F9E780B-41D8-47DA-AA2E-26E1B36107BC}" dt="2024-08-24T20:33:25.050" v="14751" actId="1076"/>
          <ac:spMkLst>
            <pc:docMk/>
            <pc:sldMk cId="3363545076" sldId="633"/>
            <ac:spMk id="6" creationId="{4C68BB16-77AE-1821-2116-C556689B7E5C}"/>
          </ac:spMkLst>
        </pc:spChg>
      </pc:sldChg>
    </pc:docChg>
  </pc:docChgLst>
  <pc:docChgLst>
    <pc:chgData name="Caitlin Jeffrey" userId="c792ef73e4c0296d" providerId="LiveId" clId="{D78233A1-33F1-4C5D-8662-7891D3756502}"/>
    <pc:docChg chg="undo custSel modSld">
      <pc:chgData name="Caitlin Jeffrey" userId="c792ef73e4c0296d" providerId="LiveId" clId="{D78233A1-33F1-4C5D-8662-7891D3756502}" dt="2024-08-25T20:10:30.206" v="17" actId="20577"/>
      <pc:docMkLst>
        <pc:docMk/>
      </pc:docMkLst>
      <pc:sldChg chg="modSp mod">
        <pc:chgData name="Caitlin Jeffrey" userId="c792ef73e4c0296d" providerId="LiveId" clId="{D78233A1-33F1-4C5D-8662-7891D3756502}" dt="2024-08-22T20:32:43.550" v="15" actId="1076"/>
        <pc:sldMkLst>
          <pc:docMk/>
          <pc:sldMk cId="1646508407" sldId="263"/>
        </pc:sldMkLst>
        <pc:spChg chg="mod">
          <ac:chgData name="Caitlin Jeffrey" userId="c792ef73e4c0296d" providerId="LiveId" clId="{D78233A1-33F1-4C5D-8662-7891D3756502}" dt="2024-08-22T20:32:04.397" v="11" actId="1076"/>
          <ac:spMkLst>
            <pc:docMk/>
            <pc:sldMk cId="1646508407" sldId="263"/>
            <ac:spMk id="4" creationId="{5516B668-C778-B582-6932-F2E40D4488EB}"/>
          </ac:spMkLst>
        </pc:spChg>
        <pc:spChg chg="mod">
          <ac:chgData name="Caitlin Jeffrey" userId="c792ef73e4c0296d" providerId="LiveId" clId="{D78233A1-33F1-4C5D-8662-7891D3756502}" dt="2024-08-22T20:32:17.736" v="12" actId="1076"/>
          <ac:spMkLst>
            <pc:docMk/>
            <pc:sldMk cId="1646508407" sldId="263"/>
            <ac:spMk id="5" creationId="{1BB0F3C7-D9F1-4361-BFD1-7A7BEF1EBC38}"/>
          </ac:spMkLst>
        </pc:spChg>
        <pc:spChg chg="mod">
          <ac:chgData name="Caitlin Jeffrey" userId="c792ef73e4c0296d" providerId="LiveId" clId="{D78233A1-33F1-4C5D-8662-7891D3756502}" dt="2024-08-22T20:32:43.550" v="15" actId="1076"/>
          <ac:spMkLst>
            <pc:docMk/>
            <pc:sldMk cId="1646508407" sldId="263"/>
            <ac:spMk id="6" creationId="{29E58372-4E06-B52D-4376-4CBCB0A1EB14}"/>
          </ac:spMkLst>
        </pc:spChg>
        <pc:spChg chg="mod">
          <ac:chgData name="Caitlin Jeffrey" userId="c792ef73e4c0296d" providerId="LiveId" clId="{D78233A1-33F1-4C5D-8662-7891D3756502}" dt="2024-08-22T20:32:27.339" v="13" actId="1076"/>
          <ac:spMkLst>
            <pc:docMk/>
            <pc:sldMk cId="1646508407" sldId="263"/>
            <ac:spMk id="8" creationId="{99796EA2-46D3-1E39-C6BB-FF842A248C16}"/>
          </ac:spMkLst>
        </pc:spChg>
        <pc:picChg chg="mod">
          <ac:chgData name="Caitlin Jeffrey" userId="c792ef73e4c0296d" providerId="LiveId" clId="{D78233A1-33F1-4C5D-8662-7891D3756502}" dt="2024-08-22T20:31:47.892" v="9" actId="1076"/>
          <ac:picMkLst>
            <pc:docMk/>
            <pc:sldMk cId="1646508407" sldId="263"/>
            <ac:picMk id="7" creationId="{1AA6C0EC-B697-AEC9-856D-3A0E046BD45E}"/>
          </ac:picMkLst>
        </pc:picChg>
      </pc:sldChg>
      <pc:sldChg chg="modNotesTx">
        <pc:chgData name="Caitlin Jeffrey" userId="c792ef73e4c0296d" providerId="LiveId" clId="{D78233A1-33F1-4C5D-8662-7891D3756502}" dt="2024-08-25T20:10:30.206" v="17" actId="20577"/>
        <pc:sldMkLst>
          <pc:docMk/>
          <pc:sldMk cId="706729911" sldId="280"/>
        </pc:sldMkLst>
      </pc:sldChg>
      <pc:sldChg chg="modSp mod">
        <pc:chgData name="Caitlin Jeffrey" userId="c792ef73e4c0296d" providerId="LiveId" clId="{D78233A1-33F1-4C5D-8662-7891D3756502}" dt="2024-08-22T20:30:39.944" v="0" actId="255"/>
        <pc:sldMkLst>
          <pc:docMk/>
          <pc:sldMk cId="51564041" sldId="544"/>
        </pc:sldMkLst>
        <pc:spChg chg="mod">
          <ac:chgData name="Caitlin Jeffrey" userId="c792ef73e4c0296d" providerId="LiveId" clId="{D78233A1-33F1-4C5D-8662-7891D3756502}" dt="2024-08-22T20:30:39.944" v="0" actId="255"/>
          <ac:spMkLst>
            <pc:docMk/>
            <pc:sldMk cId="51564041" sldId="544"/>
            <ac:spMk id="8" creationId="{80E324CE-AA98-872F-3EE6-B071B7E380F1}"/>
          </ac:spMkLst>
        </pc:spChg>
      </pc:sldChg>
      <pc:sldChg chg="modSp mod">
        <pc:chgData name="Caitlin Jeffrey" userId="c792ef73e4c0296d" providerId="LiveId" clId="{D78233A1-33F1-4C5D-8662-7891D3756502}" dt="2024-08-22T20:31:04.277" v="1" actId="255"/>
        <pc:sldMkLst>
          <pc:docMk/>
          <pc:sldMk cId="620265692" sldId="612"/>
        </pc:sldMkLst>
        <pc:spChg chg="mod">
          <ac:chgData name="Caitlin Jeffrey" userId="c792ef73e4c0296d" providerId="LiveId" clId="{D78233A1-33F1-4C5D-8662-7891D3756502}" dt="2024-08-22T20:31:04.277" v="1" actId="255"/>
          <ac:spMkLst>
            <pc:docMk/>
            <pc:sldMk cId="620265692" sldId="612"/>
            <ac:spMk id="6" creationId="{8D363C15-07FB-96B7-D7F9-7A525F8489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8EBEB-848B-405B-852D-0C65F0B8EE99}" type="datetimeFigureOut">
              <a:rPr lang="en-US" smtClean="0"/>
              <a:t>8/25/2024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AA0E0-EDC4-4E57-BF00-6D253E926A07}" type="slidenum">
              <a:rPr lang="en-US" smtClean="0"/>
              <a:t>‹#›</a:t>
            </a:fld>
            <a:endParaRPr lang="en-US"/>
          </a:p>
        </p:txBody>
      </p:sp>
    </p:spTree>
    <p:extLst>
      <p:ext uri="{BB962C8B-B14F-4D97-AF65-F5344CB8AC3E}">
        <p14:creationId xmlns:p14="http://schemas.microsoft.com/office/powerpoint/2010/main" val="426427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cbi.nlm.nih.gov/probe/docs/techpc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cfr.gov/current/title-7/subtitle-B/chapter-I/subchapter-M/part-205?toc=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ecfr.gov/current/title-7/subtitle-B/chapter-I/subchapter-M/part-205?toc=1"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first off, </a:t>
            </a:r>
            <a:r>
              <a:rPr lang="en-US" dirty="0" err="1"/>
              <a:t>i</a:t>
            </a:r>
            <a:r>
              <a:rPr lang="en-US" dirty="0"/>
              <a:t> want to thank you all for taking the time to be here today, and for your interest in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title of my dissertation is, </a:t>
            </a:r>
            <a:r>
              <a:rPr kumimoji="0" lang="en-US" sz="1200" b="0" i="0"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1</a:t>
            </a:fld>
            <a:endParaRPr lang="en-US"/>
          </a:p>
        </p:txBody>
      </p:sp>
    </p:spTree>
    <p:extLst>
      <p:ext uri="{BB962C8B-B14F-4D97-AF65-F5344CB8AC3E}">
        <p14:creationId xmlns:p14="http://schemas.microsoft.com/office/powerpoint/2010/main" val="715444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rgbClr val="000000"/>
                </a:solidFill>
                <a:effectLst/>
                <a:latin typeface="+mn-lt"/>
              </a:rPr>
              <a:t>Table two shows the unconditional, median quarter-level prevalence and range for the seven most-commonly found NASM species. So here, we’re breaking down that group-level prevalence from the previous table to the species level for the most common group of pathogens causing IMI. Again, we have species on the left, columns for prevalence in tiestalls and bedded packs, and for all 10 farms overall.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solidFill>
                <a:srgbClr val="000000"/>
              </a:solidFill>
              <a:effectLst/>
              <a:latin typeface="+mn-lt"/>
            </a:endParaRPr>
          </a:p>
          <a:p>
            <a:r>
              <a:rPr lang="en-US" sz="1000" dirty="0">
                <a:latin typeface="+mn-lt"/>
              </a:rPr>
              <a:t>Far and away, the most commonly found NASM species was Staph. chromogenes, with an overall median prevalence of 14.6% and a range of 5.3-21.8% across all farm visits. The next most commonly found species, in order, were staph </a:t>
            </a:r>
            <a:r>
              <a:rPr lang="en-US" sz="1000" dirty="0" err="1">
                <a:latin typeface="+mn-lt"/>
              </a:rPr>
              <a:t>haemolyticus</a:t>
            </a:r>
            <a:r>
              <a:rPr lang="en-US" sz="1000" dirty="0">
                <a:latin typeface="+mn-lt"/>
              </a:rPr>
              <a:t> and staph </a:t>
            </a:r>
            <a:r>
              <a:rPr lang="en-US" sz="1000" dirty="0" err="1">
                <a:latin typeface="+mn-lt"/>
              </a:rPr>
              <a:t>simulans</a:t>
            </a:r>
            <a:r>
              <a:rPr lang="en-US" sz="1000" dirty="0">
                <a:latin typeface="+mn-lt"/>
              </a:rPr>
              <a:t>. </a:t>
            </a:r>
            <a:r>
              <a:rPr lang="en-US" sz="1000" dirty="0">
                <a:effectLst/>
                <a:latin typeface="+mn-lt"/>
                <a:ea typeface="Calibri" panose="020F0502020204030204" pitchFamily="34" charset="0"/>
              </a:rPr>
              <a:t>Again, for the most part, quarter-level prevalence of IMI by NASM species was similar between BP and TS. One exception was staph. </a:t>
            </a:r>
            <a:r>
              <a:rPr lang="en-US" sz="1000" dirty="0" err="1">
                <a:effectLst/>
                <a:latin typeface="+mn-lt"/>
                <a:ea typeface="Calibri" panose="020F0502020204030204" pitchFamily="34" charset="0"/>
              </a:rPr>
              <a:t>haemolyticus</a:t>
            </a:r>
            <a:r>
              <a:rPr lang="en-US" sz="1000" dirty="0">
                <a:effectLst/>
                <a:latin typeface="+mn-lt"/>
                <a:ea typeface="Calibri" panose="020F0502020204030204" pitchFamily="34" charset="0"/>
              </a:rPr>
              <a:t>, where the median prevalence for bedded packs was three times that of the tiestalls farms.</a:t>
            </a:r>
          </a:p>
          <a:p>
            <a:endParaRPr lang="en-US" dirty="0"/>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10</a:t>
            </a:fld>
            <a:endParaRPr lang="en-US"/>
          </a:p>
        </p:txBody>
      </p:sp>
    </p:spTree>
    <p:extLst>
      <p:ext uri="{BB962C8B-B14F-4D97-AF65-F5344CB8AC3E}">
        <p14:creationId xmlns:p14="http://schemas.microsoft.com/office/powerpoint/2010/main" val="785628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Overall, quarter-level prevalence of IMI by pathogen was similar between BP and TS, except that TS had a slightly higher prevalence of staph aureus, and for NASM specifically, staph </a:t>
            </a:r>
            <a:r>
              <a:rPr lang="en-US" sz="1000" dirty="0" err="1">
                <a:effectLst/>
                <a:latin typeface="+mn-lt"/>
                <a:ea typeface="Calibri" panose="020F0502020204030204" pitchFamily="34" charset="0"/>
              </a:rPr>
              <a:t>haemolyticus</a:t>
            </a:r>
            <a:r>
              <a:rPr lang="en-US" sz="1000" dirty="0">
                <a:effectLst/>
                <a:latin typeface="+mn-lt"/>
                <a:ea typeface="Calibri" panose="020F0502020204030204" pitchFamily="34" charset="0"/>
              </a:rPr>
              <a:t> was more frequently found on bedded packs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0" dirty="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0" dirty="0">
                <a:effectLst/>
                <a:latin typeface="+mn-lt"/>
                <a:ea typeface="Times New Roman" panose="02020603050405020304" pitchFamily="18" charset="0"/>
              </a:rPr>
              <a:t>The observed diversity and prevalence of species was generally similar to the limited research previously describing pathogen-specific prevalence of IMI on organic farms.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dirty="0">
                <a:effectLst/>
                <a:latin typeface="+mn-lt"/>
                <a:ea typeface="Calibri" panose="020F0502020204030204" pitchFamily="34" charset="0"/>
              </a:rPr>
              <a:t>Organisms belonging to the group </a:t>
            </a:r>
            <a:r>
              <a:rPr lang="en-US" sz="1000" i="1" dirty="0">
                <a:effectLst/>
                <a:latin typeface="+mn-lt"/>
                <a:ea typeface="Calibri" panose="020F0502020204030204" pitchFamily="34" charset="0"/>
              </a:rPr>
              <a:t>Staphylococci and mammaliicocci </a:t>
            </a:r>
            <a:r>
              <a:rPr lang="en-US" sz="1000" dirty="0">
                <a:effectLst/>
                <a:latin typeface="+mn-lt"/>
                <a:ea typeface="Calibri" panose="020F0502020204030204" pitchFamily="34" charset="0"/>
              </a:rPr>
              <a:t>were the dominant pathogens causing IMI in this population of farms. </a:t>
            </a:r>
            <a:r>
              <a:rPr lang="en-US" sz="1000" i="0" dirty="0">
                <a:effectLst/>
                <a:latin typeface="+mn-lt"/>
                <a:ea typeface="Calibri" panose="020F0502020204030204" pitchFamily="34" charset="0"/>
              </a:rPr>
              <a:t>This group is known as </a:t>
            </a:r>
            <a:r>
              <a:rPr lang="en-US" sz="1000" i="0" dirty="0" err="1">
                <a:effectLst/>
                <a:latin typeface="+mn-lt"/>
                <a:ea typeface="Calibri" panose="020F0502020204030204" pitchFamily="34" charset="0"/>
              </a:rPr>
              <a:t>SaM</a:t>
            </a:r>
            <a:r>
              <a:rPr lang="en-US" sz="1000" i="0" dirty="0">
                <a:effectLst/>
                <a:latin typeface="+mn-lt"/>
                <a:ea typeface="Calibri" panose="020F0502020204030204" pitchFamily="34" charset="0"/>
              </a:rPr>
              <a:t> and includes all NASM species as well as Staph. aureus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dirty="0">
                <a:effectLst/>
                <a:latin typeface="+mn-lt"/>
                <a:ea typeface="Calibri" panose="020F0502020204030204" pitchFamily="34" charset="0"/>
              </a:rPr>
              <a:t>NASM</a:t>
            </a:r>
            <a:r>
              <a:rPr lang="en-US" sz="1000" dirty="0">
                <a:effectLst/>
                <a:latin typeface="+mn-lt"/>
                <a:ea typeface="Calibri" panose="020F0502020204030204" pitchFamily="34" charset="0"/>
              </a:rPr>
              <a:t> </a:t>
            </a:r>
            <a:r>
              <a:rPr lang="en-US" sz="1000">
                <a:effectLst/>
                <a:latin typeface="+mn-lt"/>
                <a:ea typeface="Calibri" panose="020F0502020204030204" pitchFamily="34" charset="0"/>
              </a:rPr>
              <a:t>prevalence specifically </a:t>
            </a:r>
            <a:r>
              <a:rPr lang="en-US" sz="1000" dirty="0">
                <a:effectLst/>
                <a:latin typeface="+mn-lt"/>
                <a:ea typeface="Calibri" panose="020F0502020204030204" pitchFamily="34" charset="0"/>
              </a:rPr>
              <a:t>in the current study was similar to numerous previous studies reporting quarter-level prevalence for both organic and conventional herds.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dirty="0">
                <a:effectLst/>
                <a:latin typeface="+mn-lt"/>
                <a:ea typeface="Calibri" panose="020F0502020204030204" pitchFamily="34" charset="0"/>
                <a:cs typeface="Times New Roman" panose="02020603050405020304" pitchFamily="18" charset="0"/>
              </a:rPr>
              <a:t>Staph aureus was the third most commonly identified mastitis pathogen among these farms overall, although the median quarter-level prevalence of 3.2% was much lower than a study of post-partum heifers from 5 organic herds in the US (</a:t>
            </a:r>
            <a:r>
              <a:rPr lang="en-US" sz="1000" i="0" dirty="0" err="1">
                <a:effectLst/>
                <a:latin typeface="+mn-lt"/>
                <a:ea typeface="Calibri" panose="020F0502020204030204" pitchFamily="34" charset="0"/>
                <a:cs typeface="Times New Roman" panose="02020603050405020304" pitchFamily="18" charset="0"/>
              </a:rPr>
              <a:t>pena-mosca</a:t>
            </a:r>
            <a:r>
              <a:rPr lang="en-US" sz="1000" i="0" dirty="0">
                <a:effectLst/>
                <a:latin typeface="+mn-lt"/>
                <a:ea typeface="Calibri" panose="020F0502020204030204" pitchFamily="34" charset="0"/>
                <a:cs typeface="Times New Roman" panose="02020603050405020304" pitchFamily="18" charset="0"/>
              </a:rPr>
              <a:t>, 13.6%)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dirty="0">
                <a:effectLst/>
                <a:latin typeface="+mn-lt"/>
                <a:ea typeface="Calibri" panose="020F0502020204030204" pitchFamily="34" charset="0"/>
                <a:cs typeface="Times New Roman" panose="02020603050405020304" pitchFamily="18" charset="0"/>
              </a:rPr>
              <a:t>At the species level, staph chromogenes was the leading cause of IMI, which agrees with many studies from around the world of both conventional and organic dairy farms. </a:t>
            </a:r>
            <a:r>
              <a:rPr lang="en-US" sz="1000" dirty="0">
                <a:latin typeface="+mn-lt"/>
              </a:rPr>
              <a:t>The species distribution of NASM was similar to previous work, </a:t>
            </a:r>
            <a:r>
              <a:rPr lang="en-US" sz="1000" dirty="0">
                <a:effectLst/>
                <a:latin typeface="+mn-lt"/>
                <a:ea typeface="Calibri" panose="020F0502020204030204" pitchFamily="34" charset="0"/>
              </a:rPr>
              <a:t>where a diverse number of species were identified but the prevalence of non-</a:t>
            </a:r>
            <a:r>
              <a:rPr lang="en-US" sz="1000" i="1" dirty="0">
                <a:effectLst/>
                <a:latin typeface="+mn-lt"/>
                <a:ea typeface="Calibri" panose="020F0502020204030204" pitchFamily="34" charset="0"/>
              </a:rPr>
              <a:t>chromogenes</a:t>
            </a:r>
            <a:r>
              <a:rPr lang="en-US" sz="1000" dirty="0">
                <a:effectLst/>
                <a:latin typeface="+mn-lt"/>
                <a:ea typeface="Calibri" panose="020F0502020204030204" pitchFamily="34" charset="0"/>
              </a:rPr>
              <a:t> IMI was low. </a:t>
            </a:r>
            <a:endParaRPr lang="en-US" sz="100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0" kern="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Bacteria belonging to NASM were the causing the majority of intramammary infections in these herds. </a:t>
            </a:r>
            <a:r>
              <a:rPr lang="en-US" sz="1000" dirty="0">
                <a:effectLst/>
                <a:latin typeface="+mn-lt"/>
                <a:ea typeface="Times New Roman" panose="02020603050405020304" pitchFamily="18" charset="0"/>
              </a:rPr>
              <a:t>So; Who are these mastitis pathogens?</a:t>
            </a: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dirty="0">
                <a:effectLst/>
                <a:latin typeface="+mn-lt"/>
                <a:ea typeface="Calibri" panose="020F0502020204030204" pitchFamily="34" charset="0"/>
                <a:cs typeface="Times New Roman" panose="02020603050405020304" pitchFamily="18" charset="0"/>
              </a:rPr>
              <a:t>~12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dirty="0">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6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000" dirty="0"/>
              <a:t>NASM is the leading group of pathogens responsible for intramammary infections (IMI) in dairy animals worldwide, making it crucial to understand their impact on udder health</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1000" b="0" i="0" dirty="0">
              <a:effectLst/>
              <a:latin typeface="+mn-lt"/>
              <a:ea typeface="Calibri" panose="020F0502020204030204" pitchFamily="34" charset="0"/>
            </a:endParaRPr>
          </a:p>
          <a:p>
            <a:pPr>
              <a:buSzPct val="75000"/>
              <a:buFont typeface="Wingdings" panose="05000000000000000000" pitchFamily="2" charset="2"/>
              <a:buChar char="§"/>
            </a:pPr>
            <a:r>
              <a:rPr lang="en-US" sz="1000" b="0" i="0" dirty="0">
                <a:latin typeface="+mn-lt"/>
                <a:ea typeface="Calibri" panose="020F0502020204030204" pitchFamily="34" charset="0"/>
                <a:cs typeface="Times New Roman" panose="02020603050405020304" pitchFamily="18" charset="0"/>
              </a:rPr>
              <a:t>G</a:t>
            </a:r>
            <a:r>
              <a:rPr lang="en-US" sz="1000" b="0" i="0" dirty="0">
                <a:effectLst/>
                <a:latin typeface="+mn-lt"/>
                <a:ea typeface="Calibri" panose="020F0502020204030204" pitchFamily="34" charset="0"/>
                <a:cs typeface="Times New Roman" panose="02020603050405020304" pitchFamily="18" charset="0"/>
              </a:rPr>
              <a:t>ram-positive group of bacteria comprised of a diverse group of different species</a:t>
            </a:r>
          </a:p>
          <a:p>
            <a:pPr lvl="1">
              <a:buSzPct val="75000"/>
              <a:buFont typeface="Wingdings" panose="05000000000000000000" pitchFamily="2" charset="2"/>
              <a:buChar char="§"/>
            </a:pPr>
            <a:r>
              <a:rPr lang="en-US" sz="1000" b="0" i="0" dirty="0">
                <a:latin typeface="+mn-lt"/>
                <a:ea typeface="Calibri" panose="020F0502020204030204" pitchFamily="34" charset="0"/>
                <a:cs typeface="Times New Roman" panose="02020603050405020304" pitchFamily="18" charset="0"/>
              </a:rPr>
              <a:t>~23-25 species of NASM have been isolated from bovine milk</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1000" b="0" i="0" u="none" strike="noStrike" baseline="0" dirty="0">
                <a:latin typeface="+mn-lt"/>
              </a:rPr>
              <a:t>Following S. chromogenes, the most frequently identified NASM reported to be causing intramammary infections in dairy cattle are S. simulans, S. xylosus, S. haemolyticus, and S. epidermidis. </a:t>
            </a:r>
            <a:endParaRPr lang="en-US" sz="1000" b="0" i="0" dirty="0">
              <a:effectLst/>
              <a:latin typeface="+mn-lt"/>
              <a:ea typeface="Calibri" panose="020F0502020204030204" pitchFamily="34" charset="0"/>
              <a:cs typeface="Times New Roman" panose="02020603050405020304" pitchFamily="18" charset="0"/>
            </a:endParaRPr>
          </a:p>
          <a:p>
            <a:pPr lvl="0">
              <a:buSzPct val="75000"/>
              <a:buFont typeface="Wingdings" panose="05000000000000000000" pitchFamily="2" charset="2"/>
              <a:buNone/>
            </a:pPr>
            <a:endParaRPr lang="en-US" sz="1000" b="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000" b="0" i="0" dirty="0">
                <a:effectLst/>
                <a:latin typeface="+mn-lt"/>
                <a:ea typeface="Calibri" panose="020F0502020204030204" pitchFamily="34" charset="0"/>
                <a:cs typeface="Times New Roman" panose="02020603050405020304" pitchFamily="18" charset="0"/>
              </a:rPr>
              <a:t>Within this group, species differ </a:t>
            </a:r>
            <a:r>
              <a:rPr lang="en-US" sz="1000" b="0" i="0" dirty="0">
                <a:latin typeface="+mn-lt"/>
                <a:ea typeface="Calibri" panose="020F0502020204030204" pitchFamily="34" charset="0"/>
                <a:cs typeface="Times New Roman" panose="02020603050405020304" pitchFamily="18" charset="0"/>
              </a:rPr>
              <a:t>from each other in how they behave as an intramammary pathogen.. including</a:t>
            </a:r>
            <a:endParaRPr lang="en-US" sz="1000" b="0" i="0" dirty="0">
              <a:effectLst/>
              <a:latin typeface="+mn-lt"/>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000" b="0" i="0" dirty="0">
                <a:effectLst/>
                <a:latin typeface="+mn-lt"/>
                <a:ea typeface="Calibri" panose="020F0502020204030204" pitchFamily="34" charset="0"/>
                <a:cs typeface="Times New Roman" panose="02020603050405020304" pitchFamily="18" charset="0"/>
              </a:rPr>
              <a:t>Ability to cause persistent infections</a:t>
            </a:r>
          </a:p>
          <a:p>
            <a:pPr lvl="1">
              <a:buSzPct val="75000"/>
              <a:buFont typeface="Wingdings" panose="05000000000000000000" pitchFamily="2" charset="2"/>
              <a:buChar char="§"/>
            </a:pPr>
            <a:r>
              <a:rPr lang="en-US" sz="1000" b="0" i="0" dirty="0">
                <a:latin typeface="+mn-lt"/>
                <a:ea typeface="Calibri" panose="020F0502020204030204" pitchFamily="34" charset="0"/>
                <a:cs typeface="Times New Roman" panose="02020603050405020304" pitchFamily="18" charset="0"/>
              </a:rPr>
              <a:t>E</a:t>
            </a:r>
            <a:r>
              <a:rPr lang="en-US" sz="1000" b="0" i="0" dirty="0">
                <a:effectLst/>
                <a:latin typeface="+mn-lt"/>
                <a:ea typeface="Calibri" panose="020F0502020204030204" pitchFamily="34" charset="0"/>
                <a:cs typeface="Times New Roman" panose="02020603050405020304" pitchFamily="18" charset="0"/>
              </a:rPr>
              <a:t>ffect on milk yield </a:t>
            </a:r>
          </a:p>
          <a:p>
            <a:pPr lvl="1">
              <a:buSzPct val="75000"/>
              <a:buFont typeface="Wingdings" panose="05000000000000000000" pitchFamily="2" charset="2"/>
              <a:buChar char="§"/>
            </a:pPr>
            <a:r>
              <a:rPr lang="en-US" sz="1000" b="0" i="0" dirty="0">
                <a:latin typeface="+mn-lt"/>
                <a:ea typeface="Calibri" panose="020F0502020204030204" pitchFamily="34" charset="0"/>
                <a:cs typeface="Times New Roman" panose="02020603050405020304" pitchFamily="18" charset="0"/>
              </a:rPr>
              <a:t>D</a:t>
            </a:r>
            <a:r>
              <a:rPr lang="en-US" sz="1000" b="0" i="0" dirty="0">
                <a:effectLst/>
                <a:latin typeface="+mn-lt"/>
                <a:ea typeface="Calibri" panose="020F0502020204030204" pitchFamily="34" charset="0"/>
                <a:cs typeface="Times New Roman" panose="02020603050405020304" pitchFamily="18" charset="0"/>
              </a:rPr>
              <a:t>egree to which they cause an inflammatory reaction in the udder (measured by quarter SCC)</a:t>
            </a:r>
          </a:p>
          <a:p>
            <a:pPr lvl="1">
              <a:buSzPct val="75000"/>
              <a:buFont typeface="Wingdings" panose="05000000000000000000" pitchFamily="2" charset="2"/>
              <a:buNone/>
            </a:pPr>
            <a:endParaRPr lang="en-US" sz="1000" b="0" i="0" u="none" strike="noStrike" baseline="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mn-cs"/>
              </a:rPr>
              <a:t>For many farms </a:t>
            </a:r>
            <a:r>
              <a:rPr lang="en-US" sz="1000" b="0" i="0" dirty="0">
                <a:solidFill>
                  <a:prstClr val="black"/>
                </a:solidFill>
                <a:latin typeface="+mn-lt"/>
                <a:ea typeface="Calibri" panose="020F0502020204030204" pitchFamily="34" charset="0"/>
                <a:cs typeface="Times New Roman" panose="02020603050405020304" pitchFamily="18" charset="0"/>
              </a:rPr>
              <a:t>with good milk quality</a:t>
            </a:r>
            <a:r>
              <a:rPr kumimoji="0" lang="en-US" sz="1000" b="0" i="0" u="none" strike="noStrike" kern="1200" cap="none" spc="0" normalizeH="0" baseline="0" dirty="0">
                <a:ln>
                  <a:noFill/>
                </a:ln>
                <a:solidFill>
                  <a:schemeClr val="tx1"/>
                </a:solidFill>
                <a:effectLst/>
                <a:uLnTx/>
                <a:uFillTx/>
                <a:latin typeface="+mn-lt"/>
                <a:ea typeface="Calibri" panose="020F0502020204030204" pitchFamily="34" charset="0"/>
                <a:cs typeface="Times New Roman" panose="02020603050405020304" pitchFamily="18" charset="0"/>
              </a:rPr>
              <a:t>, </a:t>
            </a: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mn-cs"/>
              </a:rPr>
              <a:t>where modern mastitis control practices have minimized</a:t>
            </a: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 the effects of bacteria considered to be “major” pathogens</a:t>
            </a:r>
          </a:p>
          <a:p>
            <a:pPr lvl="1">
              <a:spcBef>
                <a:spcPts val="1000"/>
              </a:spcBef>
              <a:buSzPct val="75000"/>
              <a:buFont typeface="Wingdings" panose="05000000000000000000" pitchFamily="2" charset="2"/>
              <a:buChar char="§"/>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quintessential examples of this are the organisms Sta</a:t>
            </a:r>
            <a:r>
              <a:rPr lang="en-US" sz="1000" b="0" i="0" dirty="0" err="1">
                <a:solidFill>
                  <a:prstClr val="black"/>
                </a:solidFill>
                <a:latin typeface="+mn-lt"/>
                <a:ea typeface="Calibri" panose="020F0502020204030204" pitchFamily="34" charset="0"/>
                <a:cs typeface="Times New Roman" panose="02020603050405020304" pitchFamily="18" charset="0"/>
              </a:rPr>
              <a:t>phylococcus</a:t>
            </a:r>
            <a:r>
              <a:rPr lang="en-US" sz="1000" b="0" i="0" dirty="0">
                <a:solidFill>
                  <a:prstClr val="black"/>
                </a:solidFill>
                <a:latin typeface="+mn-lt"/>
                <a:ea typeface="Calibri" panose="020F0502020204030204" pitchFamily="34" charset="0"/>
                <a:cs typeface="Times New Roman" panose="02020603050405020304" pitchFamily="18" charset="0"/>
              </a:rPr>
              <a:t> aureus, Streptococcus agalactiae</a:t>
            </a:r>
          </a:p>
          <a:p>
            <a:pPr lvl="0">
              <a:spcBef>
                <a:spcPts val="1000"/>
              </a:spcBef>
              <a:buSzPct val="75000"/>
              <a:buFont typeface="Wingdings" panose="05000000000000000000" pitchFamily="2" charset="2"/>
              <a:buNone/>
              <a:defRPr/>
            </a:pPr>
            <a:r>
              <a:rPr lang="en-US" sz="1000" b="0" i="0" dirty="0">
                <a:solidFill>
                  <a:prstClr val="black"/>
                </a:solidFill>
                <a:latin typeface="+mn-lt"/>
                <a:ea typeface="Calibri" panose="020F0502020204030204" pitchFamily="34" charset="0"/>
                <a:cs typeface="Times New Roman" panose="02020603050405020304" pitchFamily="18" charset="0"/>
              </a:rPr>
              <a:t>… NASM mammary gland infections were found to be the leading contributor to bulk tank milk somatic cell count</a:t>
            </a:r>
            <a:endParaRPr lang="en-US" sz="1000" dirty="0">
              <a:latin typeface="+mn-lt"/>
            </a:endParaRPr>
          </a:p>
        </p:txBody>
      </p:sp>
      <p:sp>
        <p:nvSpPr>
          <p:cNvPr id="4" name="Slide Number Placeholder 3"/>
          <p:cNvSpPr>
            <a:spLocks noGrp="1"/>
          </p:cNvSpPr>
          <p:nvPr>
            <p:ph type="sldNum" sz="quarter" idx="5"/>
          </p:nvPr>
        </p:nvSpPr>
        <p:spPr/>
        <p:txBody>
          <a:bodyPr/>
          <a:lstStyle/>
          <a:p>
            <a:fld id="{F7233991-E3FE-4998-901A-156E42A6BBA2}" type="slidenum">
              <a:rPr lang="en-US" smtClean="0"/>
              <a:t>12</a:t>
            </a:fld>
            <a:endParaRPr lang="en-US"/>
          </a:p>
        </p:txBody>
      </p:sp>
    </p:spTree>
    <p:extLst>
      <p:ext uri="{BB962C8B-B14F-4D97-AF65-F5344CB8AC3E}">
        <p14:creationId xmlns:p14="http://schemas.microsoft.com/office/powerpoint/2010/main" val="628520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effectLst/>
                <a:latin typeface="+mn-lt"/>
                <a:ea typeface="Calibri" panose="020F0502020204030204" pitchFamily="34" charset="0"/>
              </a:rPr>
              <a:t>In order to better understand which </a:t>
            </a:r>
            <a:r>
              <a:rPr lang="en-US" sz="1000" i="0" dirty="0">
                <a:effectLst/>
                <a:latin typeface="+mn-lt"/>
                <a:ea typeface="Calibri" panose="020F0502020204030204" pitchFamily="34" charset="0"/>
              </a:rPr>
              <a:t>staphylococcal</a:t>
            </a:r>
            <a:r>
              <a:rPr lang="en-US" sz="1000" i="1" dirty="0">
                <a:effectLst/>
                <a:latin typeface="+mn-lt"/>
                <a:ea typeface="Calibri" panose="020F0502020204030204" pitchFamily="34" charset="0"/>
              </a:rPr>
              <a:t> </a:t>
            </a:r>
            <a:r>
              <a:rPr lang="en-US" sz="1000" dirty="0">
                <a:effectLst/>
                <a:latin typeface="+mn-lt"/>
                <a:ea typeface="Calibri" panose="020F0502020204030204" pitchFamily="34" charset="0"/>
              </a:rPr>
              <a:t>and </a:t>
            </a:r>
            <a:r>
              <a:rPr lang="en-US" sz="1000" i="0" dirty="0" err="1">
                <a:effectLst/>
                <a:latin typeface="+mn-lt"/>
                <a:ea typeface="Calibri" panose="020F0502020204030204" pitchFamily="34" charset="0"/>
              </a:rPr>
              <a:t>mammaliicoccal</a:t>
            </a:r>
            <a:r>
              <a:rPr lang="en-US" sz="1000" i="0" dirty="0">
                <a:effectLst/>
                <a:latin typeface="+mn-lt"/>
                <a:ea typeface="Calibri" panose="020F0502020204030204" pitchFamily="34" charset="0"/>
              </a:rPr>
              <a:t> </a:t>
            </a:r>
            <a:r>
              <a:rPr lang="en-US" sz="1000" dirty="0">
                <a:effectLst/>
                <a:latin typeface="+mn-lt"/>
                <a:ea typeface="Calibri" panose="020F0502020204030204" pitchFamily="34" charset="0"/>
              </a:rPr>
              <a:t>(SaM) species are most relevant to udder health for organic dairies, a study </a:t>
            </a:r>
            <a:r>
              <a:rPr lang="en-US" sz="1000" b="0" i="0" dirty="0">
                <a:effectLst/>
                <a:latin typeface="+mn-lt"/>
                <a:ea typeface="Calibri" panose="020F0502020204030204" pitchFamily="34" charset="0"/>
              </a:rPr>
              <a:t>was undertaken to </a:t>
            </a:r>
            <a:r>
              <a:rPr lang="en-US" sz="1000" b="0" i="0" dirty="0">
                <a:solidFill>
                  <a:prstClr val="black"/>
                </a:solidFill>
                <a:effectLst/>
                <a:latin typeface="+mn-lt"/>
                <a:ea typeface="Cambria" panose="02040503050406030204" pitchFamily="18" charset="0"/>
              </a:rPr>
              <a:t>d</a:t>
            </a:r>
            <a:r>
              <a:rPr lang="en-US" sz="1000" b="0" i="0" dirty="0">
                <a:solidFill>
                  <a:prstClr val="black"/>
                </a:solidFill>
                <a:latin typeface="+mn-lt"/>
                <a:ea typeface="Cambria" panose="02040503050406030204" pitchFamily="18" charset="0"/>
              </a:rPr>
              <a:t>escribe</a:t>
            </a:r>
            <a:r>
              <a:rPr lang="en-US" sz="1000" b="0" i="0" noProof="0" dirty="0">
                <a:solidFill>
                  <a:prstClr val="black"/>
                </a:solidFill>
                <a:latin typeface="+mn-lt"/>
                <a:ea typeface="Cambria" panose="02040503050406030204" pitchFamily="18" charset="0"/>
              </a:rPr>
              <a:t> how quartermilk somatic cell count (qSCC) varied as a result of infection with the most frequently isolated </a:t>
            </a:r>
            <a:r>
              <a:rPr lang="en-US" sz="1000" dirty="0">
                <a:effectLst/>
                <a:latin typeface="+mn-lt"/>
                <a:ea typeface="Calibri" panose="020F0502020204030204" pitchFamily="34" charset="0"/>
              </a:rPr>
              <a:t>species causing intramammary infections on certified organic dairies in Vermont. </a:t>
            </a:r>
          </a:p>
          <a:p>
            <a:endParaRPr lang="en-US" sz="1000" dirty="0">
              <a:effectLst/>
              <a:latin typeface="+mn-lt"/>
              <a:ea typeface="Calibri" panose="020F0502020204030204" pitchFamily="34" charset="0"/>
            </a:endParaRPr>
          </a:p>
          <a:p>
            <a:r>
              <a:rPr lang="en-US" sz="1000" dirty="0">
                <a:effectLst/>
                <a:latin typeface="+mn-lt"/>
                <a:ea typeface="Calibri" panose="020F0502020204030204" pitchFamily="34" charset="0"/>
              </a:rPr>
              <a:t>Although we were primarily interested in the effect of different NASM species on quarter SCC, </a:t>
            </a:r>
            <a:r>
              <a:rPr lang="en-US" sz="1000" i="0" dirty="0">
                <a:effectLst/>
                <a:latin typeface="+mn-lt"/>
                <a:ea typeface="Calibri" panose="020F0502020204030204" pitchFamily="34" charset="0"/>
              </a:rPr>
              <a:t>Staph. aureus </a:t>
            </a:r>
            <a:r>
              <a:rPr lang="en-US" sz="1000" dirty="0">
                <a:effectLst/>
                <a:latin typeface="+mn-lt"/>
                <a:ea typeface="Calibri" panose="020F0502020204030204" pitchFamily="34" charset="0"/>
              </a:rPr>
              <a:t>has previously been identified as a pathogen of particular concern for organic dairy farms in the US (including some of these farms), and </a:t>
            </a:r>
            <a:r>
              <a:rPr lang="en-US" sz="1000" i="0" dirty="0">
                <a:effectLst/>
                <a:latin typeface="+mn-lt"/>
                <a:ea typeface="Calibri" panose="020F0502020204030204" pitchFamily="34" charset="0"/>
              </a:rPr>
              <a:t>it </a:t>
            </a:r>
            <a:r>
              <a:rPr lang="en-US" sz="1000" dirty="0">
                <a:effectLst/>
                <a:latin typeface="+mn-lt"/>
                <a:ea typeface="Calibri" panose="020F0502020204030204" pitchFamily="34" charset="0"/>
              </a:rPr>
              <a:t>could serve as a relevant reference category for effect of NASM on SCC</a:t>
            </a:r>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13</a:t>
            </a:fld>
            <a:endParaRPr lang="en-US"/>
          </a:p>
        </p:txBody>
      </p:sp>
    </p:spTree>
    <p:extLst>
      <p:ext uri="{BB962C8B-B14F-4D97-AF65-F5344CB8AC3E}">
        <p14:creationId xmlns:p14="http://schemas.microsoft.com/office/powerpoint/2010/main" val="4223104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 subset of the data from the previous study describing the intramammary infection status at the quarter level was used for the current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Using the bacteriological status and speciation information, a quarter-day IMI status was assigned to each quarter observation: 1) “no growth”; 2) “infected with a single SaM species,” 3) “infected with 2 SaM species,” 4) “infected with non-</a:t>
            </a:r>
            <a:r>
              <a:rPr lang="en-US" sz="1000" dirty="0" err="1">
                <a:effectLst/>
                <a:latin typeface="+mn-lt"/>
                <a:ea typeface="Calibri" panose="020F0502020204030204" pitchFamily="34" charset="0"/>
              </a:rPr>
              <a:t>SaM</a:t>
            </a:r>
            <a:r>
              <a:rPr lang="en-US" sz="1000" dirty="0">
                <a:effectLst/>
                <a:latin typeface="+mn-lt"/>
                <a:ea typeface="Calibri" panose="020F0502020204030204" pitchFamily="34" charset="0"/>
              </a:rPr>
              <a:t> species”; and 5) “unknown” if the sample status had been identified as contaminated or indeterminate as previously described.</a:t>
            </a:r>
            <a:r>
              <a:rPr lang="en-US" sz="1000" kern="0" dirty="0">
                <a:effectLst/>
                <a:latin typeface="+mn-lt"/>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0" dirty="0">
                <a:effectLst/>
                <a:latin typeface="+mn-lt"/>
                <a:ea typeface="Times New Roman" panose="02020603050405020304" pitchFamily="18" charset="0"/>
                <a:cs typeface="Times New Roman" panose="02020603050405020304" pitchFamily="18" charset="0"/>
              </a:rPr>
              <a:t>A quarter-day observation was included in the final data according to following criteria: the IMI status was classified as no growth </a:t>
            </a:r>
            <a:r>
              <a:rPr lang="en-US" sz="1000" i="1" kern="0" dirty="0">
                <a:effectLst/>
                <a:latin typeface="+mn-lt"/>
                <a:ea typeface="Times New Roman" panose="02020603050405020304" pitchFamily="18" charset="0"/>
                <a:cs typeface="Times New Roman" panose="02020603050405020304" pitchFamily="18" charset="0"/>
              </a:rPr>
              <a:t>or </a:t>
            </a:r>
            <a:r>
              <a:rPr lang="en-US" sz="1000" kern="0" dirty="0">
                <a:effectLst/>
                <a:latin typeface="+mn-lt"/>
                <a:ea typeface="Times New Roman" panose="02020603050405020304" pitchFamily="18" charset="0"/>
                <a:cs typeface="Times New Roman" panose="02020603050405020304" pitchFamily="18" charset="0"/>
              </a:rPr>
              <a:t>infected with a single </a:t>
            </a:r>
            <a:r>
              <a:rPr lang="en-US" sz="1000" kern="100" dirty="0" err="1">
                <a:effectLst/>
                <a:latin typeface="+mn-lt"/>
                <a:ea typeface="Calibri" panose="020F0502020204030204" pitchFamily="34" charset="0"/>
                <a:cs typeface="Times New Roman" panose="02020603050405020304" pitchFamily="18" charset="0"/>
              </a:rPr>
              <a:t>SaM</a:t>
            </a:r>
            <a:r>
              <a:rPr lang="en-US" sz="1000" kern="0" dirty="0">
                <a:effectLst/>
                <a:latin typeface="+mn-lt"/>
                <a:ea typeface="Times New Roman" panose="02020603050405020304" pitchFamily="18" charset="0"/>
                <a:cs typeface="Times New Roman" panose="02020603050405020304" pitchFamily="18" charset="0"/>
              </a:rPr>
              <a:t> species; that species was responsible for at least 5 observed quarter-day observations;  it was collected from a cow ≤ 305 DIM at time of observation; and it had a valid associated quarter-level SCC measurement.</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749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Raw quarter-level SCC was log-transformed to SCS in order to address the non-normal distribution of SCC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 linear hierarchical repeated measures mixed model was fitted to the data set in order to compare SCS of quarters infected with a single SaM species to quarters with no growth, in which the SCS of a quarter on a given day was the outcome variable, and the quarter-day IMI status (with no growth quarters as the reference value) was the main fixed predictor. Interaction between DIM and quarter-day IMI status was evaluated to allow the effect of a given IMI to vary as function of DIM. This interaction term was removed as it was found to be not significant, but DIM was still kept as a fixed predictor in the model, to allow it to adjust our SCS estimates as a function of DIM.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The hierarchical structure of the data was addressed by fitting random intercepts for quarter, cow, and herd. Samples collected at different time points for a given quarter were considered repeated measurements, and a spatial exponential correlation structure was used to account for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0" dirty="0">
                <a:solidFill>
                  <a:srgbClr val="000000"/>
                </a:solidFill>
                <a:effectLst/>
                <a:latin typeface="+mn-lt"/>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0" dirty="0">
                <a:solidFill>
                  <a:srgbClr val="000000"/>
                </a:solidFill>
                <a:effectLst/>
                <a:latin typeface="+mn-lt"/>
                <a:ea typeface="Times New Roman" panose="02020603050405020304" pitchFamily="18" charset="0"/>
                <a:cs typeface="Times New Roman" panose="02020603050405020304" pitchFamily="18" charset="0"/>
              </a:rPr>
              <a:t>Statistical significance was determined using an F-test for interaction terms and a t-test for fixed effects, with significance declared at </a:t>
            </a:r>
            <a:r>
              <a:rPr lang="en-US" sz="1000" i="1" kern="0" dirty="0">
                <a:solidFill>
                  <a:srgbClr val="000000"/>
                </a:solidFill>
                <a:effectLst/>
                <a:latin typeface="+mn-lt"/>
                <a:ea typeface="Times New Roman" panose="02020603050405020304" pitchFamily="18" charset="0"/>
                <a:cs typeface="Times New Roman" panose="02020603050405020304" pitchFamily="18" charset="0"/>
              </a:rPr>
              <a:t>P</a:t>
            </a:r>
            <a:r>
              <a:rPr lang="en-US" sz="1000" kern="0" dirty="0">
                <a:solidFill>
                  <a:srgbClr val="000000"/>
                </a:solidFill>
                <a:effectLst/>
                <a:latin typeface="+mn-lt"/>
                <a:ea typeface="Times New Roman" panose="02020603050405020304" pitchFamily="18" charset="0"/>
                <a:cs typeface="Times New Roman" panose="02020603050405020304" pitchFamily="18" charset="0"/>
              </a:rPr>
              <a:t> ≤ 0.05. </a:t>
            </a:r>
            <a:r>
              <a:rPr lang="en-US" sz="1000" kern="100" dirty="0">
                <a:effectLst/>
                <a:latin typeface="+mn-lt"/>
                <a:ea typeface="Calibri" panose="020F0502020204030204" pitchFamily="34" charset="0"/>
                <a:cs typeface="Times New Roman" panose="02020603050405020304" pitchFamily="18" charset="0"/>
              </a:rPr>
              <a:t>Final model fit was assessed by checking the homoscedasticity and normality of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Descriptive statistics and visualizations were generated both to describe the variables of interest (SCS, quarter-day IMI status, DIM) as well as the hierarchical structure of the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 (graphing of residuals vs. predicted values and Q-Q plots,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for both the correlation between milk samples collected on the same quarter, and for the variation of this correlation with the varying amount of time between sample collections. </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173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00" dirty="0">
                <a:effectLst/>
                <a:latin typeface="+mn-lt"/>
                <a:ea typeface="Calibri" panose="020F0502020204030204" pitchFamily="34" charset="0"/>
                <a:cs typeface="Times New Roman" panose="02020603050405020304" pitchFamily="18" charset="0"/>
              </a:rPr>
              <a:t>Moving on to results: In this composite figure, we have the </a:t>
            </a:r>
            <a:r>
              <a:rPr lang="en-US" sz="1000" kern="100" dirty="0">
                <a:effectLst/>
                <a:latin typeface="+mn-lt"/>
                <a:ea typeface="Calibri" panose="020F0502020204030204" pitchFamily="34" charset="0"/>
                <a:cs typeface="Times New Roman" panose="02020603050405020304" pitchFamily="18" charset="0"/>
              </a:rPr>
              <a:t>least square means estimates for </a:t>
            </a:r>
            <a:r>
              <a:rPr lang="en-US" sz="1000" b="0" kern="100" dirty="0">
                <a:effectLst/>
                <a:latin typeface="+mn-lt"/>
                <a:ea typeface="Calibri" panose="020F0502020204030204" pitchFamily="34" charset="0"/>
                <a:cs typeface="Times New Roman" panose="02020603050405020304" pitchFamily="18" charset="0"/>
              </a:rPr>
              <a:t>q</a:t>
            </a:r>
            <a:r>
              <a:rPr lang="en-US" sz="1000" kern="100" dirty="0">
                <a:effectLst/>
                <a:latin typeface="+mn-lt"/>
                <a:ea typeface="Calibri" panose="020F0502020204030204" pitchFamily="34" charset="0"/>
                <a:cs typeface="Times New Roman" panose="02020603050405020304" pitchFamily="18" charset="0"/>
              </a:rPr>
              <a:t>uarter somatic cell score (on the y-axis of each panel), as a function of intramammary infection with ten different staphylococcal species (indicated at the top left for each panel), by days in milk (along the x-axis for each panel).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In teal, each panel shows the estimate for quarter SCS (with the 95% confidence interval), for a quarter infected with that particular species, compared to a quarter with no growth (shown in orange, which you will notice is the same in each panel). The model estimates for each species are only presented for the range of days in milk which was observed for each type of IMI in the data 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Overall, you can see that quarter SCS was higher for 9 of the 10 species causing IMI compared to uninfected quarters. Staph equorum was the only species which did not have a significantly higher SCS than no growth quarters.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In order to put this in a context that’s more readily understandable, we’ll convert some of these predicted results into an estimate of raw somatic cell count. The second highest cell count was for quarters infected </a:t>
            </a:r>
            <a:r>
              <a:rPr lang="en-US" sz="1000" i="0" kern="100" dirty="0">
                <a:effectLst/>
                <a:latin typeface="+mn-lt"/>
                <a:ea typeface="Calibri" panose="020F0502020204030204" pitchFamily="34" charset="0"/>
                <a:cs typeface="Times New Roman" panose="02020603050405020304" pitchFamily="18" charset="0"/>
              </a:rPr>
              <a:t>S. aureus, which had an estimated quarter SCC of </a:t>
            </a:r>
            <a:r>
              <a:rPr lang="en-US" sz="1000" b="0" dirty="0">
                <a:solidFill>
                  <a:srgbClr val="C00000"/>
                </a:solidFill>
                <a:latin typeface="+mn-lt"/>
              </a:rPr>
              <a:t>307,101 cells/mL</a:t>
            </a:r>
            <a:r>
              <a:rPr lang="en-US" sz="1000" b="0" i="0" kern="100" dirty="0">
                <a:effectLst/>
                <a:latin typeface="+mn-lt"/>
                <a:ea typeface="Calibri" panose="020F0502020204030204" pitchFamily="34" charset="0"/>
                <a:cs typeface="Times New Roman" panose="02020603050405020304" pitchFamily="18" charset="0"/>
              </a:rPr>
              <a:t> </a:t>
            </a:r>
            <a:r>
              <a:rPr lang="en-US" sz="1000" i="0" kern="100" dirty="0">
                <a:effectLst/>
                <a:latin typeface="+mn-lt"/>
                <a:ea typeface="Calibri" panose="020F0502020204030204" pitchFamily="34" charset="0"/>
                <a:cs typeface="Times New Roman" panose="02020603050405020304" pitchFamily="18" charset="0"/>
              </a:rPr>
              <a:t>at 91 days in milk. I</a:t>
            </a:r>
            <a:r>
              <a:rPr lang="en-US" sz="1000" kern="100" dirty="0">
                <a:effectLst/>
                <a:latin typeface="+mn-lt"/>
                <a:ea typeface="Calibri" panose="020F0502020204030204" pitchFamily="34" charset="0"/>
                <a:cs typeface="Times New Roman" panose="02020603050405020304" pitchFamily="18" charset="0"/>
              </a:rPr>
              <a:t>ntramammary infection with the most frequent species, </a:t>
            </a:r>
            <a:r>
              <a:rPr lang="en-US" sz="1000" i="1" kern="100" dirty="0">
                <a:effectLst/>
                <a:latin typeface="+mn-lt"/>
                <a:ea typeface="Calibri" panose="020F0502020204030204" pitchFamily="34" charset="0"/>
                <a:cs typeface="Times New Roman" panose="02020603050405020304" pitchFamily="18" charset="0"/>
              </a:rPr>
              <a:t>S. chromogenes, </a:t>
            </a:r>
            <a:r>
              <a:rPr lang="en-US" sz="1000" kern="100" dirty="0">
                <a:effectLst/>
                <a:latin typeface="+mn-lt"/>
                <a:ea typeface="Calibri" panose="020F0502020204030204" pitchFamily="34" charset="0"/>
                <a:cs typeface="Times New Roman" panose="02020603050405020304" pitchFamily="18" charset="0"/>
              </a:rPr>
              <a:t>resulted in a quarter somatic cell count of 80,376 cells/mL for a quarter of a cow at 91 DIM. This is a somewhat modestly elevated SCC, but it is still consistently and reliably higher than quarters with no intramammary infection.</a:t>
            </a:r>
            <a:endParaRPr lang="en-US" sz="1000" b="1" dirty="0">
              <a:solidFill>
                <a:srgbClr val="C00000"/>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Fixed effects: quarter-day IMI status (no growth, or IMI due to 10 different SaM species), and DIM as</a:t>
            </a:r>
            <a:r>
              <a:rPr lang="en-US" sz="1000" dirty="0">
                <a:effectLst/>
                <a:latin typeface="+mn-lt"/>
                <a:ea typeface="Calibri" panose="020F0502020204030204" pitchFamily="34" charset="0"/>
              </a:rPr>
              <a:t> a third degree polynomial variable. The random effects, to account for the hierarchical nature of the data, are quarter, cow, and farm.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effectLst/>
                <a:latin typeface="+mn-lt"/>
                <a:ea typeface="Calibri" panose="020F0502020204030204" pitchFamily="34" charset="0"/>
              </a:rPr>
              <a:t>S. </a:t>
            </a:r>
            <a:r>
              <a:rPr lang="en-US" sz="1000" i="1" dirty="0" err="1">
                <a:effectLst/>
                <a:latin typeface="+mn-lt"/>
                <a:ea typeface="Calibri" panose="020F0502020204030204" pitchFamily="34" charset="0"/>
              </a:rPr>
              <a:t>agnetis</a:t>
            </a:r>
            <a:r>
              <a:rPr lang="en-US" sz="1000" i="1" dirty="0">
                <a:effectLst/>
                <a:latin typeface="+mn-lt"/>
                <a:ea typeface="Calibri" panose="020F0502020204030204" pitchFamily="34" charset="0"/>
              </a:rPr>
              <a:t>, S. aureus, S. chromogenes, S. </a:t>
            </a:r>
            <a:r>
              <a:rPr lang="en-US" sz="1000" i="1" dirty="0" err="1">
                <a:effectLst/>
                <a:latin typeface="+mn-lt"/>
                <a:ea typeface="Calibri" panose="020F0502020204030204" pitchFamily="34" charset="0"/>
              </a:rPr>
              <a:t>devriesei</a:t>
            </a:r>
            <a:r>
              <a:rPr lang="en-US" sz="1000" i="1" dirty="0">
                <a:effectLst/>
                <a:latin typeface="+mn-lt"/>
                <a:ea typeface="Calibri" panose="020F0502020204030204" pitchFamily="34" charset="0"/>
              </a:rPr>
              <a:t>, S. </a:t>
            </a:r>
            <a:r>
              <a:rPr lang="en-US" sz="1000" i="1" dirty="0" err="1">
                <a:effectLst/>
                <a:latin typeface="+mn-lt"/>
                <a:ea typeface="Calibri" panose="020F0502020204030204" pitchFamily="34" charset="0"/>
              </a:rPr>
              <a:t>haemolyticus</a:t>
            </a:r>
            <a:r>
              <a:rPr lang="en-US" sz="1000" i="1" dirty="0">
                <a:effectLst/>
                <a:latin typeface="+mn-lt"/>
                <a:ea typeface="Calibri" panose="020F0502020204030204" pitchFamily="34" charset="0"/>
              </a:rPr>
              <a:t>, S, </a:t>
            </a:r>
            <a:r>
              <a:rPr lang="en-US" sz="1000" i="1" dirty="0" err="1">
                <a:effectLst/>
                <a:latin typeface="+mn-lt"/>
                <a:ea typeface="Calibri" panose="020F0502020204030204" pitchFamily="34" charset="0"/>
              </a:rPr>
              <a:t>hyicus</a:t>
            </a:r>
            <a:r>
              <a:rPr lang="en-US" sz="1000" i="1" dirty="0">
                <a:effectLst/>
                <a:latin typeface="+mn-lt"/>
                <a:ea typeface="Calibri" panose="020F0502020204030204" pitchFamily="34" charset="0"/>
              </a:rPr>
              <a:t>, S. </a:t>
            </a:r>
            <a:r>
              <a:rPr lang="en-US" sz="1000" i="1" dirty="0" err="1">
                <a:effectLst/>
                <a:latin typeface="+mn-lt"/>
                <a:ea typeface="Calibri" panose="020F0502020204030204" pitchFamily="34" charset="0"/>
              </a:rPr>
              <a:t>simulans</a:t>
            </a:r>
            <a:r>
              <a:rPr lang="en-US" sz="1000" i="1" dirty="0">
                <a:effectLst/>
                <a:latin typeface="+mn-lt"/>
                <a:ea typeface="Calibri" panose="020F0502020204030204" pitchFamily="34" charset="0"/>
              </a:rPr>
              <a:t>, S. </a:t>
            </a:r>
            <a:r>
              <a:rPr lang="en-US" sz="1000" i="1" dirty="0" err="1">
                <a:effectLst/>
                <a:latin typeface="+mn-lt"/>
                <a:ea typeface="Calibri" panose="020F0502020204030204" pitchFamily="34" charset="0"/>
              </a:rPr>
              <a:t>warneri</a:t>
            </a:r>
            <a:r>
              <a:rPr lang="en-US" sz="1000" i="1" dirty="0">
                <a:effectLst/>
                <a:latin typeface="+mn-lt"/>
                <a:ea typeface="Calibri" panose="020F0502020204030204" pitchFamily="34" charset="0"/>
              </a:rPr>
              <a:t>, and S. </a:t>
            </a:r>
            <a:r>
              <a:rPr lang="en-US" sz="1000" i="1" dirty="0" err="1">
                <a:effectLst/>
                <a:latin typeface="+mn-lt"/>
                <a:ea typeface="Calibri" panose="020F0502020204030204" pitchFamily="34" charset="0"/>
              </a:rPr>
              <a:t>xylosus</a:t>
            </a:r>
            <a:r>
              <a:rPr lang="en-US" sz="1000" dirty="0">
                <a:effectLst/>
                <a:latin typeface="+mn-lt"/>
                <a:ea typeface="Calibri" panose="020F0502020204030204" pitchFamily="34" charset="0"/>
              </a:rPr>
              <a:t> </a:t>
            </a:r>
            <a:endParaRPr lang="en-US" sz="1000" kern="100" dirty="0">
              <a:effectLst/>
              <a:latin typeface="+mn-lt"/>
              <a:ea typeface="Calibri" panose="020F0502020204030204" pitchFamily="34" charset="0"/>
              <a:cs typeface="Times New Roman" panose="02020603050405020304" pitchFamily="18" charset="0"/>
            </a:endParaRPr>
          </a:p>
          <a:p>
            <a:endParaRPr lang="en-US" sz="1000" dirty="0">
              <a:latin typeface="+mn-lt"/>
            </a:endParaRPr>
          </a:p>
          <a:p>
            <a:endParaRPr lang="en-US" sz="1000" dirty="0">
              <a:latin typeface="+mn-lt"/>
            </a:endParaRPr>
          </a:p>
          <a:p>
            <a:r>
              <a:rPr lang="en-US" sz="1000" dirty="0">
                <a:effectLst/>
                <a:latin typeface="+mn-lt"/>
                <a:ea typeface="Calibri" panose="020F0502020204030204" pitchFamily="34" charset="0"/>
              </a:rPr>
              <a:t>the interaction between IMI status and DIM was not significant (</a:t>
            </a:r>
            <a:r>
              <a:rPr lang="en-US" sz="1000" i="1" dirty="0">
                <a:effectLst/>
                <a:latin typeface="+mn-lt"/>
                <a:ea typeface="Calibri" panose="020F0502020204030204" pitchFamily="34" charset="0"/>
              </a:rPr>
              <a:t>P</a:t>
            </a:r>
            <a:r>
              <a:rPr lang="en-US" sz="1000" dirty="0">
                <a:effectLst/>
                <a:latin typeface="+mn-lt"/>
                <a:ea typeface="Calibri" panose="020F0502020204030204" pitchFamily="34" charset="0"/>
              </a:rPr>
              <a:t> = 0.25). This meant that both IMI status and DIM affected SCS, but that the effect of IMI status on SCS did not vary as function of DIM for these data. We could, therefore, remove the interaction with DIM. </a:t>
            </a:r>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16</a:t>
            </a:fld>
            <a:endParaRPr lang="en-US"/>
          </a:p>
        </p:txBody>
      </p:sp>
    </p:spTree>
    <p:extLst>
      <p:ext uri="{BB962C8B-B14F-4D97-AF65-F5344CB8AC3E}">
        <p14:creationId xmlns:p14="http://schemas.microsoft.com/office/powerpoint/2010/main" val="411170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dirty="0">
                <a:effectLst/>
                <a:latin typeface="+mn-lt"/>
                <a:ea typeface="Calibri" panose="020F0502020204030204" pitchFamily="34" charset="0"/>
                <a:cs typeface="Times New Roman" panose="02020603050405020304" pitchFamily="18" charset="0"/>
              </a:rPr>
              <a:t>What we found was that </a:t>
            </a:r>
            <a:r>
              <a:rPr lang="en-US" sz="1000" dirty="0">
                <a:effectLst/>
                <a:latin typeface="+mn-lt"/>
                <a:ea typeface="Times New Roman" panose="02020603050405020304" pitchFamily="18" charset="0"/>
              </a:rPr>
              <a:t>the species-level effect on inflammatory reaction (as measured by somatic cell count) was similar to previous work describing conventional herds. Compared to no growth quarters, SCC was higher in quarters infected with nine of 10 staphylococcal species identified.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Although the increase in quarter SCC was modest for most NASM species, their widespread nature </a:t>
            </a:r>
            <a:r>
              <a:rPr lang="en-US" sz="1000" dirty="0"/>
              <a:t>has the potential to contribute to sizeable increases in bulk tank SCC in herds with “good milk quality</a:t>
            </a:r>
            <a:r>
              <a:rPr lang="en-US" sz="1000" dirty="0">
                <a:effectLst/>
                <a:latin typeface="+mn-lt"/>
                <a:ea typeface="Calibri" panose="020F0502020204030204" pitchFamily="34" charset="0"/>
              </a:rPr>
              <a:t>,” which is generally defined as a bulk tank SCC of less than 200,000 cells/</a:t>
            </a:r>
            <a:r>
              <a:rPr lang="en-US" sz="1000" dirty="0" err="1">
                <a:effectLst/>
                <a:latin typeface="+mn-lt"/>
                <a:ea typeface="Calibri" panose="020F0502020204030204" pitchFamily="34" charset="0"/>
              </a:rPr>
              <a:t>mL.</a:t>
            </a:r>
            <a:r>
              <a:rPr lang="en-US" sz="1000" dirty="0">
                <a:effectLst/>
                <a:latin typeface="+mn-lt"/>
                <a:ea typeface="Calibri" panose="020F0502020204030204" pitchFamily="34" charset="0"/>
              </a:rPr>
              <a:t> </a:t>
            </a:r>
            <a:r>
              <a:rPr lang="en-US" sz="1000" dirty="0">
                <a:effectLst/>
                <a:latin typeface="+mn-lt"/>
                <a:ea typeface="Times New Roman" panose="02020603050405020304" pitchFamily="18" charset="0"/>
              </a:rPr>
              <a:t>From our first study, you’ll remember that 1 in 5 quarters were identified to have an IMI due to NASM species. </a:t>
            </a:r>
            <a:r>
              <a:rPr lang="en-US" sz="1000" dirty="0">
                <a:effectLst/>
                <a:latin typeface="+mn-lt"/>
                <a:ea typeface="Calibri" panose="020F0502020204030204" pitchFamily="34" charset="0"/>
              </a:rPr>
              <a:t>The average BTSCC for the enrolled herds was 186,717 cells/</a:t>
            </a:r>
            <a:r>
              <a:rPr lang="en-US" sz="1000" dirty="0" err="1">
                <a:effectLst/>
                <a:latin typeface="+mn-lt"/>
                <a:ea typeface="Calibri" panose="020F0502020204030204" pitchFamily="34" charset="0"/>
              </a:rPr>
              <a:t>mL.</a:t>
            </a:r>
            <a:r>
              <a:rPr lang="en-US" sz="1000" dirty="0">
                <a:effectLst/>
                <a:latin typeface="+mn-lt"/>
                <a:ea typeface="Calibri" panose="020F0502020204030204" pitchFamily="34" charset="0"/>
              </a:rPr>
              <a:t> So, in herds like these, IMI due to NASM are the next target to further improve udder health.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dirty="0">
                <a:effectLst/>
                <a:latin typeface="+mn-lt"/>
                <a:ea typeface="Calibri" panose="020F0502020204030204" pitchFamily="34" charset="0"/>
                <a:cs typeface="Calibri" panose="020F0502020204030204" pitchFamily="34" charset="0"/>
              </a:rPr>
              <a:t>From the longitudinal study which generated the dataset for both our first and second studies, </a:t>
            </a:r>
            <a:r>
              <a:rPr lang="en-US" sz="1000" i="1" dirty="0">
                <a:effectLst/>
                <a:latin typeface="+mn-lt"/>
                <a:ea typeface="Calibri" panose="020F0502020204030204" pitchFamily="34" charset="0"/>
                <a:cs typeface="Calibri" panose="020F0502020204030204" pitchFamily="34" charset="0"/>
              </a:rPr>
              <a:t>Staph. chromogenes </a:t>
            </a:r>
            <a:r>
              <a:rPr lang="en-US" sz="1000" i="0" dirty="0">
                <a:effectLst/>
                <a:latin typeface="+mn-lt"/>
                <a:ea typeface="Calibri" panose="020F0502020204030204" pitchFamily="34" charset="0"/>
                <a:cs typeface="Calibri" panose="020F0502020204030204" pitchFamily="34" charset="0"/>
              </a:rPr>
              <a:t>was far and away </a:t>
            </a:r>
            <a:r>
              <a:rPr lang="en-US" sz="1000" dirty="0">
                <a:effectLst/>
                <a:latin typeface="+mn-lt"/>
                <a:ea typeface="Calibri" panose="020F0502020204030204" pitchFamily="34" charset="0"/>
                <a:cs typeface="Calibri" panose="020F0502020204030204" pitchFamily="34" charset="0"/>
              </a:rPr>
              <a:t>the most common species identified. So, let’s take a moment to focus on this ubiquitous mastitis pathogen.</a:t>
            </a:r>
            <a:endParaRPr lang="en-US" sz="1000" dirty="0">
              <a:effectLst/>
              <a:latin typeface="+mn-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dirty="0">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729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75000"/>
              <a:buFont typeface="Wingdings" panose="05000000000000000000" pitchFamily="2" charset="2"/>
              <a:buNone/>
            </a:pPr>
            <a:r>
              <a:rPr lang="en-US" sz="1000" b="1" i="1" dirty="0">
                <a:effectLst/>
                <a:latin typeface="+mn-lt"/>
                <a:ea typeface="Calibri" panose="020F0502020204030204" pitchFamily="34" charset="0"/>
                <a:cs typeface="Times New Roman" panose="02020603050405020304" pitchFamily="18" charset="0"/>
              </a:rPr>
              <a:t>S. </a:t>
            </a:r>
            <a:r>
              <a:rPr lang="en-US" sz="1000" b="1" i="1" dirty="0">
                <a:latin typeface="+mn-lt"/>
                <a:ea typeface="Calibri" panose="020F0502020204030204" pitchFamily="34" charset="0"/>
                <a:cs typeface="Times New Roman" panose="02020603050405020304" pitchFamily="18" charset="0"/>
              </a:rPr>
              <a:t>chromogenes</a:t>
            </a:r>
            <a:r>
              <a:rPr lang="en-US" sz="1000" b="1" i="1" dirty="0">
                <a:effectLst/>
                <a:latin typeface="+mn-lt"/>
                <a:ea typeface="Calibri" panose="020F0502020204030204" pitchFamily="34" charset="0"/>
                <a:cs typeface="Times New Roman" panose="02020603050405020304" pitchFamily="18" charset="0"/>
              </a:rPr>
              <a:t> is of special concern amongst the NASM species</a:t>
            </a:r>
          </a:p>
          <a:p>
            <a:pPr lvl="1">
              <a:buSzPct val="75000"/>
              <a:buFont typeface="Wingdings" panose="05000000000000000000" pitchFamily="2" charset="2"/>
              <a:buChar char="§"/>
            </a:pPr>
            <a:r>
              <a:rPr lang="en-US" sz="1000" i="1" dirty="0">
                <a:latin typeface="+mn-lt"/>
                <a:ea typeface="Calibri" panose="020F0502020204030204" pitchFamily="34" charset="0"/>
                <a:cs typeface="Times New Roman" panose="02020603050405020304" pitchFamily="18" charset="0"/>
              </a:rPr>
              <a:t>M</a:t>
            </a:r>
            <a:r>
              <a:rPr lang="en-US" sz="1000" i="1" dirty="0">
                <a:effectLst/>
                <a:latin typeface="+mn-lt"/>
                <a:ea typeface="Calibri" panose="020F0502020204030204" pitchFamily="34" charset="0"/>
                <a:cs typeface="Times New Roman" panose="02020603050405020304" pitchFamily="18" charset="0"/>
              </a:rPr>
              <a:t>ost widespread </a:t>
            </a:r>
          </a:p>
          <a:p>
            <a:pPr lvl="1">
              <a:buSzPct val="75000"/>
              <a:buFont typeface="Wingdings" panose="05000000000000000000" pitchFamily="2" charset="2"/>
              <a:buChar char="§"/>
            </a:pPr>
            <a:r>
              <a:rPr lang="en-US" sz="1000" i="1" dirty="0">
                <a:latin typeface="+mn-lt"/>
                <a:ea typeface="Calibri" panose="020F0502020204030204" pitchFamily="34" charset="0"/>
                <a:cs typeface="Times New Roman" panose="02020603050405020304" pitchFamily="18" charset="0"/>
              </a:rPr>
              <a:t>One of the most</a:t>
            </a:r>
            <a:r>
              <a:rPr lang="en-US" sz="1000" i="1" dirty="0">
                <a:effectLst/>
                <a:latin typeface="+mn-lt"/>
                <a:ea typeface="Calibri" panose="020F0502020204030204" pitchFamily="34" charset="0"/>
                <a:cs typeface="Times New Roman" panose="02020603050405020304" pitchFamily="18" charset="0"/>
              </a:rPr>
              <a:t> persistent</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1000" dirty="0">
                <a:effectLst/>
                <a:latin typeface="+mn-lt"/>
                <a:ea typeface="Calibri" panose="020F0502020204030204" pitchFamily="34" charset="0"/>
                <a:cs typeface="Times New Roman" panose="02020603050405020304" pitchFamily="18" charset="0"/>
              </a:rPr>
              <a:t>It has consistently been shown to significantly increase in SCC (even to a level comparable to that of staph. aureus or other “major” mastitis pathogens</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1000" dirty="0">
                <a:latin typeface="+mn-lt"/>
                <a:ea typeface="Calibri" panose="020F0502020204030204" pitchFamily="34" charset="0"/>
                <a:cs typeface="Times New Roman" panose="02020603050405020304" pitchFamily="18" charset="0"/>
              </a:rPr>
              <a:t>And among NASM positive quarters, it was the species most frequently isolated from cases of clinical mastitis</a:t>
            </a:r>
            <a:endParaRPr lang="en-US" sz="1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kumimoji="0" lang="en-US" sz="1000" b="1"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kumimoji="0" lang="en-US" sz="1000" b="1"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endParaRPr>
          </a:p>
          <a:p>
            <a:endParaRPr lang="en-US" sz="1000" dirty="0">
              <a:latin typeface="+mn-lt"/>
            </a:endParaRPr>
          </a:p>
        </p:txBody>
      </p:sp>
      <p:sp>
        <p:nvSpPr>
          <p:cNvPr id="4" name="Slide Number Placeholder 3"/>
          <p:cNvSpPr>
            <a:spLocks noGrp="1"/>
          </p:cNvSpPr>
          <p:nvPr>
            <p:ph type="sldNum" sz="quarter" idx="5"/>
          </p:nvPr>
        </p:nvSpPr>
        <p:spPr/>
        <p:txBody>
          <a:bodyPr/>
          <a:lstStyle/>
          <a:p>
            <a:fld id="{F7233991-E3FE-4998-901A-156E42A6BBA2}" type="slidenum">
              <a:rPr lang="en-US" smtClean="0"/>
              <a:t>18</a:t>
            </a:fld>
            <a:endParaRPr lang="en-US"/>
          </a:p>
        </p:txBody>
      </p:sp>
    </p:spTree>
    <p:extLst>
      <p:ext uri="{BB962C8B-B14F-4D97-AF65-F5344CB8AC3E}">
        <p14:creationId xmlns:p14="http://schemas.microsoft.com/office/powerpoint/2010/main" val="2698701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000" dirty="0">
                <a:effectLst/>
                <a:latin typeface="+mn-lt"/>
                <a:ea typeface="Calibri" panose="020F0502020204030204" pitchFamily="34" charset="0"/>
              </a:rPr>
              <a:t>Besides the marked differences </a:t>
            </a:r>
            <a:r>
              <a:rPr lang="en-US" sz="1000" i="1" dirty="0">
                <a:effectLst/>
                <a:latin typeface="+mn-lt"/>
                <a:ea typeface="Calibri" panose="020F0502020204030204" pitchFamily="34" charset="0"/>
              </a:rPr>
              <a:t>between </a:t>
            </a:r>
            <a:r>
              <a:rPr lang="en-US" sz="1000" dirty="0">
                <a:effectLst/>
                <a:latin typeface="+mn-lt"/>
                <a:ea typeface="Calibri" panose="020F0502020204030204" pitchFamily="34" charset="0"/>
              </a:rPr>
              <a:t>particular species of </a:t>
            </a:r>
            <a:r>
              <a:rPr lang="en-US" sz="1000" dirty="0">
                <a:effectLst/>
                <a:latin typeface="+mn-lt"/>
                <a:ea typeface="Calibri" panose="020F0502020204030204" pitchFamily="34" charset="0"/>
                <a:cs typeface="Times New Roman" panose="02020603050405020304" pitchFamily="18" charset="0"/>
              </a:rPr>
              <a:t>NASM</a:t>
            </a:r>
            <a:r>
              <a:rPr lang="en-US" sz="1000" i="1" dirty="0">
                <a:effectLst/>
                <a:latin typeface="+mn-lt"/>
                <a:ea typeface="Calibri" panose="020F0502020204030204" pitchFamily="34" charset="0"/>
              </a:rPr>
              <a:t>,</a:t>
            </a:r>
            <a:r>
              <a:rPr lang="en-US" sz="1000" dirty="0">
                <a:effectLst/>
                <a:latin typeface="+mn-lt"/>
                <a:ea typeface="Calibri" panose="020F0502020204030204" pitchFamily="34" charset="0"/>
              </a:rPr>
              <a:t> there is evidence suggesting variation </a:t>
            </a:r>
            <a:r>
              <a:rPr lang="en-US" sz="1000" i="1" dirty="0">
                <a:effectLst/>
                <a:latin typeface="+mn-lt"/>
                <a:ea typeface="Calibri" panose="020F0502020204030204" pitchFamily="34" charset="0"/>
              </a:rPr>
              <a:t>within</a:t>
            </a:r>
            <a:r>
              <a:rPr lang="en-US" sz="1000" dirty="0">
                <a:effectLst/>
                <a:latin typeface="+mn-lt"/>
                <a:ea typeface="Calibri" panose="020F0502020204030204" pitchFamily="34" charset="0"/>
              </a:rPr>
              <a:t> the same species.</a:t>
            </a:r>
            <a:r>
              <a:rPr lang="en-US" sz="1000" dirty="0">
                <a:effectLst/>
                <a:latin typeface="+mn-lt"/>
                <a:ea typeface="+mn-ea"/>
              </a:rPr>
              <a:t> </a:t>
            </a:r>
            <a:r>
              <a:rPr lang="en-US" sz="1000" dirty="0">
                <a:effectLst/>
                <a:latin typeface="+mn-lt"/>
                <a:ea typeface="Calibri" panose="020F0502020204030204" pitchFamily="34" charset="0"/>
              </a:rPr>
              <a:t>For Staph chromogenes specifically, this includes:</a:t>
            </a:r>
            <a:endParaRPr lang="en-US" sz="1000" dirty="0">
              <a:effectLst/>
              <a:latin typeface="+mn-lt"/>
              <a:ea typeface="+mn-ea"/>
              <a:cs typeface="+mn-cs"/>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000" dirty="0">
                <a:latin typeface="+mn-lt"/>
                <a:ea typeface="Calibri" panose="020F0502020204030204" pitchFamily="34" charset="0"/>
                <a:cs typeface="Times New Roman" panose="02020603050405020304" pitchFamily="18" charset="0"/>
              </a:rPr>
              <a:t>Variable persistence of IMI, with populations of both chronic and transient infections observed</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000" dirty="0">
                <a:latin typeface="+mn-lt"/>
                <a:ea typeface="Calibri" panose="020F0502020204030204" pitchFamily="34" charset="0"/>
                <a:cs typeface="Times New Roman" panose="02020603050405020304" pitchFamily="18" charset="0"/>
              </a:rPr>
              <a:t>A large Canadian study which found a similar proportion of chromogenes isolated from quarters with a low SCC, a high SCC, and clinical mastitis among NASM-positive quarters</a:t>
            </a:r>
          </a:p>
          <a:p>
            <a:pPr lvl="0">
              <a:buSzPct val="75000"/>
              <a:buFont typeface="Wingdings" panose="05000000000000000000" pitchFamily="2" charset="2"/>
              <a:buNone/>
            </a:pPr>
            <a:r>
              <a:rPr lang="en-US" sz="1000" dirty="0">
                <a:effectLst/>
                <a:latin typeface="+mn-lt"/>
                <a:ea typeface="Calibri" panose="020F0502020204030204" pitchFamily="34" charset="0"/>
                <a:cs typeface="Times New Roman" panose="02020603050405020304" pitchFamily="18" charset="0"/>
              </a:rPr>
              <a:t>Variability of virulence/host immune response to different strains</a:t>
            </a:r>
          </a:p>
          <a:p>
            <a:pPr lvl="0">
              <a:buSzPct val="75000"/>
              <a:buFont typeface="Wingdings" panose="05000000000000000000" pitchFamily="2" charset="2"/>
              <a:buNone/>
            </a:pPr>
            <a:endParaRPr lang="en-US" sz="1000" dirty="0">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000" dirty="0">
                <a:effectLst/>
                <a:latin typeface="+mn-lt"/>
                <a:ea typeface="Calibri" panose="020F0502020204030204" pitchFamily="34" charset="0"/>
              </a:rPr>
              <a:t>The next logical step in understanding this diversity within </a:t>
            </a:r>
            <a:r>
              <a:rPr lang="en-US" sz="1000" i="1" dirty="0">
                <a:effectLst/>
                <a:latin typeface="+mn-lt"/>
                <a:ea typeface="Calibri" panose="020F0502020204030204" pitchFamily="34" charset="0"/>
              </a:rPr>
              <a:t>S. chromogenes </a:t>
            </a:r>
            <a:r>
              <a:rPr lang="en-US" sz="1000" dirty="0">
                <a:effectLst/>
                <a:latin typeface="+mn-lt"/>
                <a:ea typeface="Calibri" panose="020F0502020204030204" pitchFamily="34" charset="0"/>
              </a:rPr>
              <a:t>is to see if we can link these differences in clinical behavior, or phenotype, to genotype- </a:t>
            </a:r>
            <a:r>
              <a:rPr kumimoji="0" lang="en-US" sz="1000" b="0" i="1" u="none" strike="noStrike" kern="1200" cap="none" spc="0" normalizeH="0" baseline="0" noProof="0" dirty="0">
                <a:ln>
                  <a:noFill/>
                </a:ln>
                <a:solidFill>
                  <a:prstClr val="black"/>
                </a:solidFill>
                <a:effectLst/>
                <a:uLnTx/>
                <a:uFillTx/>
                <a:latin typeface="+mn-lt"/>
                <a:ea typeface="Calibri" panose="020F0502020204030204" pitchFamily="34" charset="0"/>
                <a:cs typeface="Calibri" panose="020F0502020204030204" pitchFamily="34" charset="0"/>
              </a:rPr>
              <a:t>Do these phenotypic/behavioral differences have a basis in genetic variation?</a:t>
            </a:r>
            <a:endParaRPr kumimoji="0" lang="en-US" sz="10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lvl="0">
              <a:buSzPct val="75000"/>
              <a:buFont typeface="Wingdings" panose="05000000000000000000" pitchFamily="2" charset="2"/>
              <a:buNone/>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lvl="0">
              <a:buSzPct val="75000"/>
              <a:buFont typeface="Wingdings" panose="05000000000000000000" pitchFamily="2" charset="2"/>
              <a:buNone/>
            </a:pPr>
            <a:r>
              <a:rPr lang="en-US" sz="1000" dirty="0">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There is currently limited evidence supporting a genetic basis for variations in strain pathogenicity among NASM species </a:t>
            </a: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Calibri" panose="020F0502020204030204" pitchFamily="34" charset="0"/>
              </a:rPr>
              <a:t>– a Belgian study found that </a:t>
            </a:r>
            <a:r>
              <a:rPr lang="en-US" sz="1000" b="0" i="0" u="none" strike="noStrike" baseline="0" dirty="0">
                <a:latin typeface="+mn-lt"/>
              </a:rPr>
              <a:t>44% of the NAS isolates originating from quarters with clinical signs of mastitis carried three</a:t>
            </a: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Calibri" panose="020F0502020204030204" pitchFamily="34" charset="0"/>
              </a:rPr>
              <a:t> </a:t>
            </a:r>
            <a:r>
              <a:rPr lang="en-US" sz="1000" b="0" i="0" u="none" strike="noStrike" baseline="0" dirty="0">
                <a:effectLst/>
                <a:latin typeface="+mn-lt"/>
                <a:ea typeface="Calibri" panose="020F0502020204030204" pitchFamily="34" charset="0"/>
              </a:rPr>
              <a:t>v</a:t>
            </a:r>
            <a:r>
              <a:rPr lang="en-US" sz="1000" b="0" i="0" u="none" strike="noStrike" baseline="0" dirty="0">
                <a:latin typeface="+mn-lt"/>
              </a:rPr>
              <a:t>irulence genes including </a:t>
            </a:r>
            <a:r>
              <a:rPr lang="en-US" sz="1000" b="0" i="1" u="none" strike="noStrike" baseline="0" dirty="0">
                <a:latin typeface="+mn-lt"/>
              </a:rPr>
              <a:t>bap, </a:t>
            </a:r>
            <a:r>
              <a:rPr lang="en-US" sz="1000" b="0" i="0" u="none" strike="noStrike" baseline="0" dirty="0">
                <a:latin typeface="+mn-lt"/>
              </a:rPr>
              <a:t>a biofilm-associated protein, vs. only 19% of isolates from quarters with low somatic cell IMI which were positive for </a:t>
            </a:r>
            <a:r>
              <a:rPr lang="en-US" sz="1000" b="0" i="1" u="none" strike="noStrike" baseline="0" dirty="0">
                <a:latin typeface="+mn-lt"/>
              </a:rPr>
              <a:t>bap</a:t>
            </a:r>
            <a:r>
              <a:rPr lang="en-US" sz="1000" b="0" i="0" u="none" strike="noStrike" baseline="0" dirty="0">
                <a:latin typeface="+mn-lt"/>
              </a:rPr>
              <a:t> alone.</a:t>
            </a:r>
            <a:r>
              <a:rPr lang="en-US" sz="1000" b="0" i="1" u="none" strike="noStrike" baseline="0" dirty="0">
                <a:latin typeface="+mn-lt"/>
              </a:rPr>
              <a:t> </a:t>
            </a:r>
            <a:r>
              <a:rPr lang="en-US" sz="1000" b="0" i="0" u="none" strike="noStrike" baseline="0" dirty="0">
                <a:latin typeface="+mn-lt"/>
              </a:rPr>
              <a:t>Similarly, </a:t>
            </a:r>
            <a:r>
              <a:rPr lang="en-US" sz="1000" b="0" i="1" u="none" strike="noStrike" baseline="0" dirty="0" err="1">
                <a:latin typeface="+mn-lt"/>
              </a:rPr>
              <a:t>mecA</a:t>
            </a:r>
            <a:r>
              <a:rPr lang="en-US" sz="1000" b="0" i="1" u="none" strike="noStrike" baseline="0" dirty="0">
                <a:latin typeface="+mn-lt"/>
              </a:rPr>
              <a:t>, </a:t>
            </a:r>
            <a:r>
              <a:rPr lang="en-US" sz="1000" b="0" i="0" u="none" strike="noStrike" baseline="0" dirty="0">
                <a:latin typeface="+mn-lt"/>
              </a:rPr>
              <a:t>a gene conferring resistance to methicillin,</a:t>
            </a:r>
            <a:r>
              <a:rPr lang="en-US" sz="1000" b="0" i="1" u="none" strike="noStrike" baseline="0" dirty="0">
                <a:latin typeface="+mn-lt"/>
              </a:rPr>
              <a:t> </a:t>
            </a:r>
            <a:r>
              <a:rPr lang="en-US" sz="1000" b="0" i="0" u="none" strike="noStrike" baseline="0" dirty="0">
                <a:latin typeface="+mn-lt"/>
              </a:rPr>
              <a:t>was identified in 49% of NAS isolates from clinical mastitis, but only 6% of those from low somatic cell IMI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baseline="0" dirty="0">
              <a:latin typeface="+mn-lt"/>
            </a:endParaRPr>
          </a:p>
          <a:p>
            <a:pPr lvl="2">
              <a:buSzPct val="75000"/>
              <a:buFont typeface="Wingdings" panose="05000000000000000000" pitchFamily="2" charset="2"/>
              <a:buChar char="§"/>
              <a:defRPr/>
            </a:pPr>
            <a:r>
              <a:rPr kumimoji="0" lang="en-US" sz="12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NASM isolates associated with severe mastitis more </a:t>
            </a:r>
            <a:r>
              <a:rPr kumimoji="0" lang="en-US" sz="12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likel</a:t>
            </a:r>
            <a:r>
              <a:rPr lang="en-US" sz="1200" i="1" dirty="0">
                <a:solidFill>
                  <a:prstClr val="black"/>
                </a:solidFill>
                <a:latin typeface="Calibri" panose="020F0502020204030204" pitchFamily="34" charset="0"/>
                <a:ea typeface="Calibri" panose="020F0502020204030204" pitchFamily="34" charset="0"/>
                <a:cs typeface="Calibri" panose="020F0502020204030204" pitchFamily="34" charset="0"/>
              </a:rPr>
              <a:t>y to have higher number genes encoding virulence factors vs. isolates associated with less severe mastitis </a:t>
            </a:r>
          </a:p>
          <a:p>
            <a:pPr lvl="3">
              <a:buSzPct val="75000"/>
              <a:buFont typeface="Wingdings" panose="05000000000000000000" pitchFamily="2" charset="2"/>
              <a:buChar char="§"/>
              <a:defRPr/>
            </a:pPr>
            <a:r>
              <a:rPr lang="en-US" sz="1000" i="1" dirty="0" err="1">
                <a:solidFill>
                  <a:prstClr val="black"/>
                </a:solidFill>
                <a:latin typeface="Calibri" panose="020F0502020204030204" pitchFamily="34" charset="0"/>
                <a:ea typeface="Calibri" panose="020F0502020204030204" pitchFamily="34" charset="0"/>
                <a:cs typeface="Calibri" panose="020F0502020204030204" pitchFamily="34" charset="0"/>
              </a:rPr>
              <a:t>Wuytack</a:t>
            </a:r>
            <a:r>
              <a:rPr lang="en-US" sz="1000" i="1" dirty="0">
                <a:solidFill>
                  <a:prstClr val="black"/>
                </a:solidFill>
                <a:latin typeface="Calibri" panose="020F0502020204030204" pitchFamily="34" charset="0"/>
                <a:ea typeface="Calibri" panose="020F0502020204030204" pitchFamily="34" charset="0"/>
                <a:cs typeface="Calibri" panose="020F0502020204030204" pitchFamily="34" charset="0"/>
              </a:rPr>
              <a:t> et al., 2020</a:t>
            </a:r>
            <a:endParaRPr kumimoji="0" lang="en-US" sz="10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baseline="0" dirty="0">
              <a:latin typeface="+mn-lt"/>
            </a:endParaRPr>
          </a:p>
          <a:p>
            <a:pPr lvl="0">
              <a:buSzPct val="75000"/>
              <a:buFont typeface="Wingdings" panose="05000000000000000000" pitchFamily="2" charset="2"/>
              <a:buNone/>
            </a:pPr>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lvl="0">
              <a:buSzPct val="75000"/>
              <a:buFont typeface="Wingdings" panose="05000000000000000000"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0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isolated from teat skin (</a:t>
            </a:r>
            <a:r>
              <a:rPr lang="en-US" sz="1000" dirty="0" err="1">
                <a:latin typeface="Calibri" panose="020F0502020204030204" pitchFamily="34" charset="0"/>
                <a:ea typeface="Calibri" panose="020F0502020204030204" pitchFamily="34" charset="0"/>
                <a:cs typeface="Times New Roman" panose="02020603050405020304" pitchFamily="18" charset="0"/>
              </a:rPr>
              <a:t>Breyne</a:t>
            </a:r>
            <a:r>
              <a:rPr lang="en-US" sz="1000" dirty="0">
                <a:latin typeface="Calibri" panose="020F0502020204030204" pitchFamily="34" charset="0"/>
                <a:ea typeface="Calibri" panose="020F0502020204030204" pitchFamily="34" charset="0"/>
                <a:cs typeface="Times New Roman" panose="02020603050405020304" pitchFamily="18" charset="0"/>
              </a:rPr>
              <a:t> 2015, mouse model; </a:t>
            </a:r>
            <a:r>
              <a:rPr lang="en-US" sz="1000" dirty="0" err="1">
                <a:latin typeface="Calibri" panose="020F0502020204030204" pitchFamily="34" charset="0"/>
                <a:ea typeface="Calibri" panose="020F0502020204030204" pitchFamily="34" charset="0"/>
                <a:cs typeface="Times New Roman" panose="02020603050405020304" pitchFamily="18" charset="0"/>
              </a:rPr>
              <a:t>Piccart</a:t>
            </a:r>
            <a:r>
              <a:rPr lang="en-US" sz="1000" dirty="0">
                <a:latin typeface="Calibri" panose="020F0502020204030204" pitchFamily="34" charset="0"/>
                <a:ea typeface="Calibri" panose="020F0502020204030204" pitchFamily="34" charset="0"/>
                <a:cs typeface="Times New Roman" panose="02020603050405020304" pitchFamily="18" charset="0"/>
              </a:rPr>
              <a:t> 2016, bovine)</a:t>
            </a:r>
          </a:p>
          <a:p>
            <a:pPr lvl="2">
              <a:buSzPct val="75000"/>
              <a:buFont typeface="Wingdings" panose="05000000000000000000" pitchFamily="2" charset="2"/>
              <a:buChar char="§"/>
            </a:pP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strain from teat skin (Souza 2016)</a:t>
            </a:r>
            <a:endParaRPr lang="en-US" sz="1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1000" dirty="0">
              <a:effectLst/>
              <a:latin typeface="Calibri" panose="020F0502020204030204" pitchFamily="34" charset="0"/>
              <a:ea typeface="Calibri" panose="020F0502020204030204" pitchFamily="34" charset="0"/>
            </a:endParaRPr>
          </a:p>
          <a:p>
            <a:pPr marL="228600" marR="0" lvl="0"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lang="en-US" sz="1000" i="1" dirty="0">
                <a:effectLst/>
                <a:latin typeface="Calibri" panose="020F0502020204030204" pitchFamily="34" charset="0"/>
                <a:ea typeface="Calibri" panose="020F0502020204030204" pitchFamily="34" charset="0"/>
                <a:cs typeface="Times New Roman" panose="02020603050405020304" pitchFamily="18" charset="0"/>
              </a:rPr>
              <a:t>Generally, high levels of diversity among S. chromogenes from bovine IMI have been detected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nSpc>
                <a:spcPct val="107000"/>
              </a:lnSpc>
              <a:spcBef>
                <a:spcPts val="0"/>
              </a:spcBef>
              <a:spcAft>
                <a:spcPts val="0"/>
              </a:spcAft>
              <a:buFont typeface="Wingdings" panose="05000000000000000000"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Mostly heterogenous</a:t>
            </a:r>
          </a:p>
          <a:p>
            <a:pPr marL="685800" marR="0" lvl="1" indent="-228600">
              <a:lnSpc>
                <a:spcPct val="107000"/>
              </a:lnSpc>
              <a:spcBef>
                <a:spcPts val="0"/>
              </a:spcBef>
              <a:spcAft>
                <a:spcPts val="0"/>
              </a:spcAft>
              <a:buFont typeface="Symbol" panose="05050102010706020507" pitchFamily="18"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Sheela 2021, Qu 2018, Gillespie 2009, Wuytack 2020</a:t>
            </a:r>
          </a:p>
          <a:p>
            <a:pPr lvl="1">
              <a:lnSpc>
                <a:spcPct val="107000"/>
              </a:lnSpc>
              <a:spcBef>
                <a:spcPts val="0"/>
              </a:spcBef>
              <a:buFont typeface="Symbol" panose="05050102010706020507" pitchFamily="18"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 Difficult to generalize the results or compare the RAPD or PFGE types between distant geographical locations due to the small number of studies relating S. chromogenes, Also, variable ways of characterizing strain types</a:t>
            </a:r>
          </a:p>
          <a:p>
            <a:pPr marL="742950" marR="0" lvl="1" indent="-285750">
              <a:lnSpc>
                <a:spcPct val="107000"/>
              </a:lnSpc>
              <a:spcBef>
                <a:spcPts val="0"/>
              </a:spcBef>
              <a:spcAft>
                <a:spcPts val="0"/>
              </a:spcAft>
              <a:buFont typeface="Courier New" panose="02070309020205020404" pitchFamily="49" charset="0"/>
              <a:buChar char="o"/>
            </a:pPr>
            <a:r>
              <a:rPr lang="en-US" sz="1000" dirty="0">
                <a:latin typeface="Calibri" panose="020F0502020204030204" pitchFamily="34" charset="0"/>
                <a:ea typeface="Calibri" panose="020F0502020204030204" pitchFamily="34" charset="0"/>
                <a:cs typeface="Times New Roman" panose="02020603050405020304" pitchFamily="18" charset="0"/>
              </a:rPr>
              <a:t>Little difficult to compare between studies, v</a:t>
            </a:r>
            <a:r>
              <a:rPr lang="en-US" sz="1000" dirty="0">
                <a:effectLst/>
                <a:latin typeface="Calibri" panose="020F0502020204030204" pitchFamily="34" charset="0"/>
                <a:ea typeface="Calibri" panose="020F0502020204030204" pitchFamily="34" charset="0"/>
                <a:cs typeface="Times New Roman" panose="02020603050405020304" pitchFamily="18" charset="0"/>
              </a:rPr>
              <a:t>ariable ways of characterizing strain types:</a:t>
            </a:r>
          </a:p>
          <a:p>
            <a:pPr marL="1600200" marR="0" lvl="3" indent="-228600">
              <a:lnSpc>
                <a:spcPct val="107000"/>
              </a:lnSpc>
              <a:spcBef>
                <a:spcPts val="0"/>
              </a:spcBef>
              <a:spcAft>
                <a:spcPts val="0"/>
              </a:spcAft>
              <a:buFont typeface="Symbol" panose="05050102010706020507" pitchFamily="18"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RAPD, PFGE,</a:t>
            </a:r>
            <a:r>
              <a:rPr lang="en-US" sz="1000" dirty="0">
                <a:latin typeface="Calibri" panose="020F0502020204030204" pitchFamily="34" charset="0"/>
                <a:ea typeface="Calibri" panose="020F0502020204030204" pitchFamily="34" charset="0"/>
                <a:cs typeface="Times New Roman" panose="02020603050405020304" pitchFamily="18" charset="0"/>
              </a:rPr>
              <a:t> </a:t>
            </a:r>
            <a:r>
              <a:rPr lang="en-US" sz="1000" dirty="0">
                <a:effectLst/>
                <a:latin typeface="Calibri" panose="020F0502020204030204" pitchFamily="34" charset="0"/>
                <a:ea typeface="Calibri" panose="020F0502020204030204" pitchFamily="34" charset="0"/>
                <a:cs typeface="Times New Roman" panose="02020603050405020304" pitchFamily="18" charset="0"/>
              </a:rPr>
              <a:t>MLST</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1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000" dirty="0">
                <a:effectLst/>
                <a:latin typeface="Calibri" panose="020F0502020204030204" pitchFamily="34" charset="0"/>
                <a:ea typeface="Calibri" panose="020F0502020204030204" pitchFamily="34" charset="0"/>
              </a:rPr>
              <a:t>Besides the marked differences </a:t>
            </a:r>
            <a:r>
              <a:rPr lang="en-US" sz="1000" i="1" dirty="0">
                <a:effectLst/>
                <a:latin typeface="Calibri" panose="020F0502020204030204" pitchFamily="34" charset="0"/>
                <a:ea typeface="Calibri" panose="020F0502020204030204" pitchFamily="34" charset="0"/>
              </a:rPr>
              <a:t>between </a:t>
            </a:r>
            <a:r>
              <a:rPr lang="en-US" sz="1000" dirty="0">
                <a:effectLst/>
                <a:latin typeface="Calibri" panose="020F0502020204030204" pitchFamily="34" charset="0"/>
                <a:ea typeface="Calibri" panose="020F0502020204030204" pitchFamily="34" charset="0"/>
              </a:rPr>
              <a:t>different species in the group of bacteria known as </a:t>
            </a:r>
            <a:r>
              <a:rPr lang="en-US" sz="1000" dirty="0">
                <a:effectLst/>
                <a:latin typeface="Calibri" panose="020F0502020204030204" pitchFamily="34" charset="0"/>
                <a:ea typeface="Calibri" panose="020F0502020204030204" pitchFamily="34" charset="0"/>
                <a:cs typeface="Times New Roman" panose="02020603050405020304" pitchFamily="18" charset="0"/>
              </a:rPr>
              <a:t>non-</a:t>
            </a:r>
            <a:r>
              <a:rPr lang="en-US" sz="10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0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000" i="1" dirty="0">
                <a:effectLst/>
                <a:latin typeface="Calibri" panose="020F0502020204030204" pitchFamily="34" charset="0"/>
                <a:ea typeface="Calibri" panose="020F0502020204030204" pitchFamily="34" charset="0"/>
              </a:rPr>
              <a:t>,</a:t>
            </a:r>
            <a:r>
              <a:rPr lang="en-US" sz="1000" dirty="0">
                <a:effectLst/>
                <a:latin typeface="Calibri" panose="020F0502020204030204" pitchFamily="34" charset="0"/>
                <a:ea typeface="Calibri" panose="020F0502020204030204" pitchFamily="34" charset="0"/>
              </a:rPr>
              <a:t> significant variation also exists </a:t>
            </a:r>
            <a:r>
              <a:rPr lang="en-US" sz="1000" i="1" dirty="0">
                <a:effectLst/>
                <a:latin typeface="Calibri" panose="020F0502020204030204" pitchFamily="34" charset="0"/>
                <a:ea typeface="Calibri" panose="020F0502020204030204" pitchFamily="34" charset="0"/>
              </a:rPr>
              <a:t>within</a:t>
            </a:r>
            <a:r>
              <a:rPr lang="en-US" sz="1000" dirty="0">
                <a:effectLst/>
                <a:latin typeface="Calibri" panose="020F0502020204030204" pitchFamily="34" charset="0"/>
                <a:ea typeface="Calibri" panose="020F0502020204030204" pitchFamily="34" charset="0"/>
              </a:rPr>
              <a:t> strains of the same species.</a:t>
            </a:r>
            <a:endParaRPr lang="en-US" sz="1000" dirty="0">
              <a:effectLst/>
              <a:latin typeface="Calibri" panose="020F0502020204030204" pitchFamily="34" charset="0"/>
            </a:endParaRPr>
          </a:p>
          <a:p>
            <a:pPr lvl="1">
              <a:buSzPct val="75000"/>
              <a:buFont typeface="Wingdings" panose="05000000000000000000" pitchFamily="2"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Difference in persistence of </a:t>
            </a: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IMI (Valckenier 2021, </a:t>
            </a:r>
            <a:r>
              <a:rPr lang="en-US" sz="1000" dirty="0" err="1">
                <a:latin typeface="Calibri" panose="020F0502020204030204" pitchFamily="34" charset="0"/>
                <a:ea typeface="Calibri" panose="020F0502020204030204" pitchFamily="34" charset="0"/>
                <a:cs typeface="Times New Roman" panose="02020603050405020304" pitchFamily="18" charset="0"/>
              </a:rPr>
              <a:t>Mork</a:t>
            </a:r>
            <a:r>
              <a:rPr lang="en-US" sz="1000" dirty="0">
                <a:latin typeface="Calibri" panose="020F0502020204030204" pitchFamily="34" charset="0"/>
                <a:ea typeface="Calibri" panose="020F0502020204030204" pitchFamily="34" charset="0"/>
                <a:cs typeface="Times New Roman" panose="02020603050405020304" pitchFamily="18" charset="0"/>
              </a:rPr>
              <a:t> 2012)</a:t>
            </a:r>
          </a:p>
          <a:p>
            <a:pPr lvl="1">
              <a:buSzPct val="75000"/>
              <a:buFont typeface="Wingdings" panose="05000000000000000000" pitchFamily="2"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Half of the </a:t>
            </a: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intramammary infections associated with high SCC infection, half with low SCC (</a:t>
            </a:r>
            <a:r>
              <a:rPr lang="en-US" sz="1000" dirty="0" err="1">
                <a:latin typeface="Calibri" panose="020F0502020204030204" pitchFamily="34" charset="0"/>
                <a:ea typeface="Calibri" panose="020F0502020204030204" pitchFamily="34" charset="0"/>
                <a:cs typeface="Times New Roman" panose="02020603050405020304" pitchFamily="18" charset="0"/>
              </a:rPr>
              <a:t>Condas</a:t>
            </a:r>
            <a:r>
              <a:rPr lang="en-US" sz="1000" dirty="0">
                <a:latin typeface="Calibri" panose="020F0502020204030204" pitchFamily="34" charset="0"/>
                <a:ea typeface="Calibri" panose="020F0502020204030204" pitchFamily="34" charset="0"/>
                <a:cs typeface="Times New Roman" panose="02020603050405020304" pitchFamily="18" charset="0"/>
              </a:rPr>
              <a:t> 2017)</a:t>
            </a:r>
          </a:p>
          <a:p>
            <a:pPr lvl="1">
              <a:buSzPct val="75000"/>
              <a:buFont typeface="Wingdings" panose="05000000000000000000"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0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isolated from teat skin (</a:t>
            </a:r>
            <a:r>
              <a:rPr lang="en-US" sz="1000" dirty="0" err="1">
                <a:latin typeface="Calibri" panose="020F0502020204030204" pitchFamily="34" charset="0"/>
                <a:ea typeface="Calibri" panose="020F0502020204030204" pitchFamily="34" charset="0"/>
                <a:cs typeface="Times New Roman" panose="02020603050405020304" pitchFamily="18" charset="0"/>
              </a:rPr>
              <a:t>Breyne</a:t>
            </a:r>
            <a:r>
              <a:rPr lang="en-US" sz="1000" dirty="0">
                <a:latin typeface="Calibri" panose="020F0502020204030204" pitchFamily="34" charset="0"/>
                <a:ea typeface="Calibri" panose="020F0502020204030204" pitchFamily="34" charset="0"/>
                <a:cs typeface="Times New Roman" panose="02020603050405020304" pitchFamily="18" charset="0"/>
              </a:rPr>
              <a:t> 2015, mouse model; </a:t>
            </a:r>
            <a:r>
              <a:rPr lang="en-US" sz="1000" dirty="0" err="1">
                <a:latin typeface="Calibri" panose="020F0502020204030204" pitchFamily="34" charset="0"/>
                <a:ea typeface="Calibri" panose="020F0502020204030204" pitchFamily="34" charset="0"/>
                <a:cs typeface="Times New Roman" panose="02020603050405020304" pitchFamily="18" charset="0"/>
              </a:rPr>
              <a:t>Piccart</a:t>
            </a:r>
            <a:r>
              <a:rPr lang="en-US" sz="1000" dirty="0">
                <a:latin typeface="Calibri" panose="020F0502020204030204" pitchFamily="34" charset="0"/>
                <a:ea typeface="Calibri" panose="020F0502020204030204" pitchFamily="34" charset="0"/>
                <a:cs typeface="Times New Roman" panose="02020603050405020304" pitchFamily="18" charset="0"/>
              </a:rPr>
              <a:t> 2016, bovine)</a:t>
            </a:r>
          </a:p>
          <a:p>
            <a:pPr lvl="2">
              <a:buSzPct val="75000"/>
              <a:buFont typeface="Wingdings" panose="05000000000000000000" pitchFamily="2" charset="2"/>
              <a:buChar char="§"/>
            </a:pP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strain from teat skin (Souza 2016)</a:t>
            </a:r>
          </a:p>
          <a:p>
            <a:pPr lvl="1">
              <a:buSzPct val="75000"/>
              <a:buFont typeface="Wingdings" panose="05000000000000000000" pitchFamily="2"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Differ in habitat niche</a:t>
            </a:r>
          </a:p>
          <a:p>
            <a:pPr lvl="2">
              <a:buSzPct val="75000"/>
              <a:buFont typeface="Wingdings" panose="05000000000000000000" pitchFamily="2"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 (Wuytack 2020 </a:t>
            </a:r>
            <a:r>
              <a:rPr lang="en-US" sz="1000" i="1" dirty="0">
                <a:latin typeface="Calibri" panose="020F0502020204030204" pitchFamily="34" charset="0"/>
                <a:ea typeface="Calibri" panose="020F0502020204030204" pitchFamily="34" charset="0"/>
                <a:cs typeface="Times New Roman" panose="02020603050405020304" pitchFamily="18" charset="0"/>
              </a:rPr>
              <a:t>Vet. Res.</a:t>
            </a:r>
            <a:r>
              <a:rPr lang="en-US" sz="1000" dirty="0">
                <a:latin typeface="Calibri" panose="020F0502020204030204" pitchFamily="34" charset="0"/>
                <a:ea typeface="Calibri" panose="020F0502020204030204" pitchFamily="34" charset="0"/>
                <a:cs typeface="Times New Roman" panose="02020603050405020304" pitchFamily="18" charset="0"/>
              </a:rPr>
              <a:t>)</a:t>
            </a:r>
          </a:p>
          <a:p>
            <a:pPr lvl="2">
              <a:buSzPct val="75000"/>
              <a:buFont typeface="Wingdings" panose="05000000000000000000" pitchFamily="2" charset="2"/>
              <a:buChar char="§"/>
            </a:pPr>
            <a:r>
              <a:rPr lang="en-US" sz="10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0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0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 (Jenkins 2019)</a:t>
            </a:r>
          </a:p>
          <a:p>
            <a:pPr lvl="0">
              <a:buSzPct val="75000"/>
              <a:buFont typeface="Wingdings" panose="05000000000000000000"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000" dirty="0">
                <a:effectLst/>
                <a:latin typeface="Calibri" panose="020F0502020204030204" pitchFamily="34" charset="0"/>
                <a:ea typeface="Calibri" panose="020F0502020204030204" pitchFamily="34" charset="0"/>
              </a:rPr>
              <a:t> Intraspecies variation in pathogenicity (ability to cause disease) has been demonstrated in varying effect on somatic cell count within a species [4, 14], difference in interaction with host immune cells [10, 11], persistence of infection [7, 19] and effect on milk production [8]. For </a:t>
            </a:r>
            <a:r>
              <a:rPr lang="en-US" sz="1000" i="1" dirty="0">
                <a:effectLst/>
                <a:latin typeface="Calibri" panose="020F0502020204030204" pitchFamily="34" charset="0"/>
                <a:ea typeface="Calibri" panose="020F0502020204030204" pitchFamily="34" charset="0"/>
              </a:rPr>
              <a:t>S. chromogenes </a:t>
            </a:r>
            <a:r>
              <a:rPr lang="en-US" sz="1000" dirty="0">
                <a:effectLst/>
                <a:latin typeface="Calibri" panose="020F0502020204030204" pitchFamily="34" charset="0"/>
                <a:ea typeface="Calibri" panose="020F0502020204030204" pitchFamily="34" charset="0"/>
              </a:rPr>
              <a:t>specifically, the link has been made between particular strain types and phenotypic differences in pathogenicity, such as interaction with host immune cells and inflammatory response [</a:t>
            </a:r>
            <a:r>
              <a:rPr lang="en-US" sz="1000" dirty="0" err="1">
                <a:effectLst/>
                <a:latin typeface="Calibri" panose="020F0502020204030204" pitchFamily="34" charset="0"/>
                <a:ea typeface="Calibri" panose="020F0502020204030204" pitchFamily="34" charset="0"/>
              </a:rPr>
              <a:t>breyne</a:t>
            </a:r>
            <a:r>
              <a:rPr lang="en-US" sz="1000" dirty="0">
                <a:effectLst/>
                <a:latin typeface="Calibri" panose="020F0502020204030204" pitchFamily="34" charset="0"/>
                <a:ea typeface="Calibri" panose="020F0502020204030204" pitchFamily="34" charset="0"/>
              </a:rPr>
              <a:t>/</a:t>
            </a:r>
            <a:r>
              <a:rPr lang="en-US" sz="1000" dirty="0" err="1">
                <a:effectLst/>
                <a:latin typeface="Calibri" panose="020F0502020204030204" pitchFamily="34" charset="0"/>
                <a:ea typeface="Calibri" panose="020F0502020204030204" pitchFamily="34" charset="0"/>
              </a:rPr>
              <a:t>piccart</a:t>
            </a:r>
            <a:r>
              <a:rPr lang="en-US" sz="1000" dirty="0">
                <a:effectLst/>
                <a:latin typeface="Calibri" panose="020F0502020204030204" pitchFamily="34" charset="0"/>
                <a:ea typeface="Calibri" panose="020F0502020204030204" pitchFamily="34" charset="0"/>
              </a:rPr>
              <a:t>/</a:t>
            </a:r>
            <a:r>
              <a:rPr lang="en-US" sz="1000" dirty="0" err="1">
                <a:effectLst/>
                <a:latin typeface="Calibri" panose="020F0502020204030204" pitchFamily="34" charset="0"/>
                <a:ea typeface="Calibri" panose="020F0502020204030204" pitchFamily="34" charset="0"/>
              </a:rPr>
              <a:t>souza</a:t>
            </a:r>
            <a:r>
              <a:rPr lang="en-US" sz="1000" dirty="0">
                <a:effectLst/>
                <a:latin typeface="Calibri" panose="020F0502020204030204" pitchFamily="34" charset="0"/>
                <a:ea typeface="Calibri" panose="020F0502020204030204" pitchFamily="34" charset="0"/>
              </a:rPr>
              <a:t>], and habitat niche [28, 29].</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1000" dirty="0">
              <a:effectLst/>
              <a:latin typeface="Calibri" panose="020F0502020204030204" pitchFamily="34" charset="0"/>
              <a:ea typeface="Calibri" panose="020F0502020204030204" pitchFamily="34" charset="0"/>
            </a:endParaRPr>
          </a:p>
          <a:p>
            <a:pPr lvl="0">
              <a:buSzPct val="75000"/>
              <a:buFont typeface="Wingdings" panose="05000000000000000000" pitchFamily="2" charset="2"/>
              <a:buNone/>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000" dirty="0"/>
          </a:p>
        </p:txBody>
      </p:sp>
      <p:sp>
        <p:nvSpPr>
          <p:cNvPr id="4" name="Slide Number Placeholder 3"/>
          <p:cNvSpPr>
            <a:spLocks noGrp="1"/>
          </p:cNvSpPr>
          <p:nvPr>
            <p:ph type="sldNum" sz="quarter" idx="5"/>
          </p:nvPr>
        </p:nvSpPr>
        <p:spPr/>
        <p:txBody>
          <a:bodyPr/>
          <a:lstStyle/>
          <a:p>
            <a:fld id="{F7233991-E3FE-4998-901A-156E42A6BBA2}" type="slidenum">
              <a:rPr lang="en-US" smtClean="0"/>
              <a:t>19</a:t>
            </a:fld>
            <a:endParaRPr lang="en-US"/>
          </a:p>
        </p:txBody>
      </p:sp>
    </p:spTree>
    <p:extLst>
      <p:ext uri="{BB962C8B-B14F-4D97-AF65-F5344CB8AC3E}">
        <p14:creationId xmlns:p14="http://schemas.microsoft.com/office/powerpoint/2010/main" val="328259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200" kern="100" dirty="0">
                <a:effectLst/>
                <a:latin typeface="+mn-lt"/>
                <a:ea typeface="Calibri" panose="020F0502020204030204" pitchFamily="34" charset="0"/>
                <a:cs typeface="Times New Roman" panose="02020603050405020304" pitchFamily="18" charset="0"/>
              </a:rPr>
              <a:t>In May 2024, the US sold over 139 million pounds of organic whole milk, which represents a roughly 20% increase over the previous year. Although ranked 19</a:t>
            </a:r>
            <a:r>
              <a:rPr lang="en-US" sz="1200" kern="100" baseline="30000" dirty="0">
                <a:effectLst/>
                <a:latin typeface="+mn-lt"/>
                <a:ea typeface="Calibri" panose="020F0502020204030204" pitchFamily="34" charset="0"/>
                <a:cs typeface="Times New Roman" panose="02020603050405020304" pitchFamily="18" charset="0"/>
              </a:rPr>
              <a:t>th</a:t>
            </a:r>
            <a:r>
              <a:rPr lang="en-US" sz="1200" kern="100" dirty="0">
                <a:effectLst/>
                <a:latin typeface="+mn-lt"/>
                <a:ea typeface="Calibri" panose="020F0502020204030204" pitchFamily="34" charset="0"/>
                <a:cs typeface="Times New Roman" panose="02020603050405020304" pitchFamily="18" charset="0"/>
              </a:rPr>
              <a:t> in overall milk production, dairy farming is an incredibly important part of Vermont’s agricultural sector; dairy comprised 65% of the state’s total farm sales in 2023, which is the highest proportion in the US. In 2021, Vermont had 147 organic dairy farms, which made over 187 million pounds of fluid milk. Although this represents only about 7.5% of the state’s total milk production that year, organic dairies remain important stakeholders in Vermont’s agricultural economy.</a:t>
            </a:r>
            <a:endParaRPr lang="en-US" sz="12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mn-l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(at the time of the most current USDA Certified Organic Survey), </a:t>
            </a:r>
            <a:endParaRPr lang="en-US" sz="10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rPr>
              <a:t>USDA-AMS. 2024. Agricultural Marketing Service, Dairy Market News: U.S. Organic Dairy Fluid Overview. Accessed July 19, 2024. https://www.ams.usda.gov/mnreports/ams_1594.pdf.</a:t>
            </a:r>
          </a:p>
          <a:p>
            <a:endParaRPr lang="en-US" sz="1200" dirty="0">
              <a:latin typeface="+mn-lt"/>
            </a:endParaRPr>
          </a:p>
        </p:txBody>
      </p:sp>
      <p:sp>
        <p:nvSpPr>
          <p:cNvPr id="4" name="Slide Number Placeholder 3"/>
          <p:cNvSpPr>
            <a:spLocks noGrp="1"/>
          </p:cNvSpPr>
          <p:nvPr>
            <p:ph type="sldNum" sz="quarter" idx="5"/>
          </p:nvPr>
        </p:nvSpPr>
        <p:spPr/>
        <p:txBody>
          <a:bodyPr/>
          <a:lstStyle/>
          <a:p>
            <a:fld id="{F7233991-E3FE-4998-901A-156E42A6BBA2}" type="slidenum">
              <a:rPr lang="en-US" smtClean="0"/>
              <a:t>2</a:t>
            </a:fld>
            <a:endParaRPr lang="en-US"/>
          </a:p>
        </p:txBody>
      </p:sp>
    </p:spTree>
    <p:extLst>
      <p:ext uri="{BB962C8B-B14F-4D97-AF65-F5344CB8AC3E}">
        <p14:creationId xmlns:p14="http://schemas.microsoft.com/office/powerpoint/2010/main" val="2897248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Now, I want to hop back for a second, to some additional results from our second study. </a:t>
            </a:r>
            <a:r>
              <a:rPr lang="en-US" sz="1000" dirty="0">
                <a:effectLst/>
                <a:latin typeface="+mn-lt"/>
                <a:ea typeface="Calibri" panose="020F0502020204030204" pitchFamily="34" charset="0"/>
              </a:rPr>
              <a:t>This box and whisker plot depicts the somatic cell score for each observation of SaM intramammary infections, as well as culture-negative control quarters. Quarters that were repeatedly positive for the same species contributed several somatic cell score measurements). Along the y-axis is the somatic cell score for each quarter observation, and along the x axis is the species associated with the observed intramammary infection. The red dotted line is at 200,000 cells/mL, </a:t>
            </a:r>
            <a:r>
              <a:rPr lang="en-US" sz="1000" dirty="0">
                <a:effectLst/>
                <a:latin typeface="+mn-lt"/>
                <a:ea typeface="Calibri" panose="020F0502020204030204" pitchFamily="34" charset="0"/>
                <a:cs typeface="Times New Roman" panose="02020603050405020304" pitchFamily="18" charset="0"/>
              </a:rPr>
              <a:t>which is </a:t>
            </a:r>
            <a:r>
              <a:rPr lang="en-US" sz="1000" dirty="0">
                <a:latin typeface="+mn-lt"/>
              </a:rPr>
              <a:t>indicative of an increased likelihood of subclinical intramammary infection.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mn-lt"/>
              </a:rPr>
              <a:t>What I </a:t>
            </a:r>
            <a:r>
              <a:rPr lang="en-US" sz="1000" b="0" i="0" dirty="0" err="1">
                <a:latin typeface="+mn-lt"/>
              </a:rPr>
              <a:t>i</a:t>
            </a:r>
            <a:r>
              <a:rPr lang="en-US" sz="1000" b="0" i="0" dirty="0">
                <a:latin typeface="+mn-lt"/>
              </a:rPr>
              <a:t> want to point out is the large amount of variability in SCS for quarters infected with chromogenes, which is seen here. For the </a:t>
            </a:r>
            <a:r>
              <a:rPr lang="en-US" sz="1000" dirty="0">
                <a:latin typeface="+mn-lt"/>
              </a:rPr>
              <a:t>384 observations of chromogenes IMI, the </a:t>
            </a:r>
            <a:r>
              <a:rPr lang="en-US" sz="1000" b="0" dirty="0">
                <a:latin typeface="+mn-lt"/>
              </a:rPr>
              <a:t>RAW SCC ranged from the lower limit of detection to 6,100,000 cells/</a:t>
            </a:r>
            <a:r>
              <a:rPr lang="en-US" sz="1000" b="0" dirty="0" err="1">
                <a:latin typeface="+mn-lt"/>
              </a:rPr>
              <a:t>mL.</a:t>
            </a:r>
            <a:r>
              <a:rPr lang="en-US" sz="1000" b="0" dirty="0">
                <a:latin typeface="+mn-lt"/>
              </a:rPr>
              <a:t> </a:t>
            </a:r>
            <a:r>
              <a:rPr lang="en-US" sz="1000" dirty="0">
                <a:effectLst/>
                <a:latin typeface="+mn-lt"/>
                <a:ea typeface="Times New Roman" panose="02020603050405020304" pitchFamily="18" charset="0"/>
              </a:rPr>
              <a:t>Here are the quarter SCS observations for no growth quarters. Some IMI due to staph. chromogenes had an associated SCS which was similar to quarters with no growth, while others were elevated to a similar extent to those which had an IMI due to s. aureus, shown here, which is a major mastitis pathogen.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We had a large number of S. chromogenes isolates from our longitudinal study with an associated measure of host immune response (quarter somatic cell count), with which we could explore a genetic basis for differential pathogenicity of this organism</a:t>
            </a:r>
            <a:r>
              <a:rPr lang="en-US" sz="1000" i="1" dirty="0">
                <a:effectLst/>
                <a:latin typeface="+mn-lt"/>
                <a:ea typeface="Calibri" panose="020F0502020204030204" pitchFamily="34" charset="0"/>
              </a:rPr>
              <a:t>.</a:t>
            </a:r>
            <a:r>
              <a:rPr lang="en-US" sz="1000" dirty="0">
                <a:effectLst/>
                <a:latin typeface="+mn-lt"/>
                <a:ea typeface="Calibri" panose="020F0502020204030204" pitchFamily="34" charset="0"/>
              </a:rPr>
              <a:t> </a:t>
            </a:r>
            <a:endParaRPr lang="en-US" sz="1000" kern="100" dirty="0">
              <a:effectLst/>
              <a:latin typeface="+mn-lt"/>
              <a:ea typeface="Calibri" panose="020F0502020204030204" pitchFamily="34" charset="0"/>
              <a:cs typeface="Times New Roman" panose="02020603050405020304" pitchFamily="18" charset="0"/>
            </a:endParaRPr>
          </a:p>
          <a:p>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dirty="0">
                <a:solidFill>
                  <a:prstClr val="black"/>
                </a:solidFill>
                <a:latin typeface="+mn-lt"/>
                <a:ea typeface="Calibri" panose="020F0502020204030204" pitchFamily="34" charset="0"/>
                <a:cs typeface="Times New Roman" panose="02020603050405020304" pitchFamily="18" charset="0"/>
              </a:rPr>
              <a:t>Beyond being </a:t>
            </a:r>
            <a:r>
              <a:rPr lang="en-US" sz="1000" dirty="0">
                <a:solidFill>
                  <a:prstClr val="black"/>
                </a:solidFill>
                <a:latin typeface="+mn-lt"/>
                <a:ea typeface="Calibri" panose="020F0502020204030204" pitchFamily="34" charset="0"/>
                <a:cs typeface="Times New Roman" panose="02020603050405020304" pitchFamily="18" charset="0"/>
              </a:rPr>
              <a:t>the most common species identified, S. chromogenes also caused the highest number of persistent infections when compared to other SaM species. In total, </a:t>
            </a:r>
            <a:r>
              <a:rPr lang="en-US" sz="1000" dirty="0">
                <a:effectLst/>
                <a:latin typeface="+mn-lt"/>
                <a:ea typeface="Calibri" panose="020F0502020204030204" pitchFamily="34" charset="0"/>
              </a:rPr>
              <a:t>136 persistent </a:t>
            </a:r>
            <a:r>
              <a:rPr lang="en-US" sz="1000" i="1" dirty="0">
                <a:effectLst/>
                <a:latin typeface="+mn-lt"/>
                <a:ea typeface="Calibri" panose="020F0502020204030204" pitchFamily="34" charset="0"/>
              </a:rPr>
              <a:t>S. chromogenes</a:t>
            </a:r>
            <a:r>
              <a:rPr lang="en-US" sz="1000" dirty="0">
                <a:effectLst/>
                <a:latin typeface="+mn-lt"/>
                <a:ea typeface="Calibri" panose="020F0502020204030204" pitchFamily="34" charset="0"/>
              </a:rPr>
              <a:t> IMI were identified, followed by </a:t>
            </a:r>
            <a:r>
              <a:rPr lang="en-US" sz="1000" i="1" dirty="0">
                <a:effectLst/>
                <a:latin typeface="+mn-lt"/>
                <a:ea typeface="Calibri" panose="020F0502020204030204" pitchFamily="34" charset="0"/>
              </a:rPr>
              <a:t>S. aureus</a:t>
            </a:r>
            <a:r>
              <a:rPr lang="en-US" sz="1000" i="0" dirty="0">
                <a:effectLst/>
                <a:latin typeface="+mn-lt"/>
                <a:ea typeface="Calibri" panose="020F0502020204030204" pitchFamily="34" charset="0"/>
              </a:rPr>
              <a:t> in a distant second, with 34 </a:t>
            </a:r>
            <a:r>
              <a:rPr lang="en-US" sz="1000" b="0" i="0" dirty="0">
                <a:solidFill>
                  <a:srgbClr val="000000"/>
                </a:solidFill>
                <a:effectLst/>
                <a:latin typeface="+mn-lt"/>
              </a:rPr>
              <a:t>quarters having consecutive observations repeatedly positive for an IMI.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solidFill>
                <a:srgbClr val="000000"/>
              </a:solidFill>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rgbClr val="000000"/>
                </a:solidFill>
                <a:effectLst/>
                <a:latin typeface="+mn-l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Only observations of intramammary infections due to a single organism are included (no mixed infections).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0" dirty="0">
                <a:effectLst/>
                <a:latin typeface="+mn-lt"/>
                <a:ea typeface="Calibri" panose="020F0502020204030204" pitchFamily="34" charset="0"/>
              </a:rPr>
              <a:t>~21 minutes?</a:t>
            </a:r>
          </a:p>
          <a:p>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20</a:t>
            </a:fld>
            <a:endParaRPr lang="en-US"/>
          </a:p>
        </p:txBody>
      </p:sp>
    </p:spTree>
    <p:extLst>
      <p:ext uri="{BB962C8B-B14F-4D97-AF65-F5344CB8AC3E}">
        <p14:creationId xmlns:p14="http://schemas.microsoft.com/office/powerpoint/2010/main" val="1011642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Isolates from our longitudinal study were then used to investigate the epidemiology of S. chromogenes causing persistent IMI.</a:t>
            </a:r>
            <a:endParaRPr lang="en-US" sz="1000" dirty="0">
              <a:effectLst/>
              <a:latin typeface="+mn-lt"/>
              <a:ea typeface="Calibri" panose="020F0502020204030204" pitchFamily="34" charset="0"/>
            </a:endParaRPr>
          </a:p>
          <a:p>
            <a:endParaRPr lang="en-US" sz="1000" dirty="0">
              <a:effectLst/>
              <a:latin typeface="+mn-lt"/>
              <a:ea typeface="Calibri" panose="020F0502020204030204" pitchFamily="34" charset="0"/>
            </a:endParaRPr>
          </a:p>
          <a:p>
            <a:r>
              <a:rPr lang="en-US" sz="1000" dirty="0">
                <a:effectLst/>
                <a:latin typeface="+mn-lt"/>
                <a:ea typeface="Calibri" panose="020F0502020204030204" pitchFamily="34" charset="0"/>
              </a:rPr>
              <a:t>the specific objectives for our third study were to:</a:t>
            </a:r>
            <a:endParaRPr lang="en-US" sz="1000" b="0" i="0" dirty="0">
              <a:effectLst/>
              <a:latin typeface="+mn-lt"/>
              <a:ea typeface="Calibri" panose="020F0502020204030204" pitchFamily="34" charset="0"/>
            </a:endParaRPr>
          </a:p>
          <a:p>
            <a:pPr marL="0" lvl="0" indent="0">
              <a:buNone/>
              <a:defRPr/>
            </a:pPr>
            <a:r>
              <a:rPr lang="en-US" sz="1000" b="0" i="0" dirty="0">
                <a:solidFill>
                  <a:prstClr val="black"/>
                </a:solidFill>
                <a:latin typeface="+mn-lt"/>
                <a:ea typeface="Cambria" panose="02040503050406030204" pitchFamily="18" charset="0"/>
              </a:rPr>
              <a:t>1) Identify if distinct strain types of S. chromogenes are associated with persistent IMI where qSCC is consistently elevated (HIGH SCC IMI) vs. consistently low (LOW SCC IMI)</a:t>
            </a:r>
          </a:p>
          <a:p>
            <a:pPr marL="0" lvl="0" indent="0">
              <a:buNone/>
              <a:defRPr/>
            </a:pPr>
            <a:r>
              <a:rPr lang="en-US" sz="1000" b="0" i="0" dirty="0">
                <a:latin typeface="+mn-lt"/>
              </a:rPr>
              <a:t>2) Identify if S. chromogenes from persistent HIGH SCC IMI are more likely to carry antimicrobial resistance genes (as determined by whole genome sequencing) vs. persistent LOW SCC IMI</a:t>
            </a:r>
          </a:p>
          <a:p>
            <a:pPr marL="0" lvl="0" indent="0">
              <a:buNone/>
              <a:defRPr/>
            </a:pPr>
            <a:r>
              <a:rPr lang="en-US" sz="1000" b="0" i="0" dirty="0">
                <a:latin typeface="+mn-lt"/>
              </a:rPr>
              <a:t>3) Identify if S. chromogenes from persistent HIGH SCC IMI possess a larger number of genes encoding previously-described staphylococcal VF vs. persistent LOW SCC IMI</a:t>
            </a:r>
          </a:p>
          <a:p>
            <a:pPr marL="0" indent="0">
              <a:buNone/>
            </a:pPr>
            <a:endParaRPr lang="en-US" sz="1800" kern="1200" dirty="0">
              <a:solidFill>
                <a:srgbClr val="000000"/>
              </a:solidFill>
              <a:effectLst/>
              <a:latin typeface="Times New Roman" panose="02020603050405020304" pitchFamily="18" charset="0"/>
              <a:ea typeface="Calibri" panose="020F0502020204030204" pitchFamily="34" charset="0"/>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0" dirty="0">
                <a:effectLst/>
                <a:latin typeface="+mn-lt"/>
                <a:ea typeface="Times New Roman" panose="02020603050405020304" pitchFamily="18" charset="0"/>
              </a:rPr>
              <a:t>First, all potentially persistent Staph chromogenes IMI were identified from the dataset of our longitudinal study. A given quarter was considered to have a potentially persistent IMI if: 1) it had ≥ 2 quarter-day observations (from sequential sampling events approximately 30 days apart); 2) IMI status could be determined for all sampling events associated with that quarter; and 3) it was infected with </a:t>
            </a:r>
            <a:r>
              <a:rPr lang="en-US" sz="1000" i="1" kern="0" dirty="0">
                <a:effectLst/>
                <a:latin typeface="+mn-lt"/>
                <a:ea typeface="Times New Roman" panose="02020603050405020304" pitchFamily="18" charset="0"/>
              </a:rPr>
              <a:t>S. chromogenes </a:t>
            </a:r>
            <a:r>
              <a:rPr lang="en-US" sz="1000" kern="0" dirty="0">
                <a:effectLst/>
                <a:latin typeface="+mn-lt"/>
                <a:ea typeface="Times New Roman" panose="02020603050405020304" pitchFamily="18" charset="0"/>
              </a:rPr>
              <a:t>only for all associated quarter-day observations throughout the study. </a:t>
            </a:r>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22</a:t>
            </a:fld>
            <a:endParaRPr lang="en-US"/>
          </a:p>
        </p:txBody>
      </p:sp>
    </p:spTree>
    <p:extLst>
      <p:ext uri="{BB962C8B-B14F-4D97-AF65-F5344CB8AC3E}">
        <p14:creationId xmlns:p14="http://schemas.microsoft.com/office/powerpoint/2010/main" val="3350039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0" dirty="0">
                <a:effectLst/>
                <a:latin typeface="+mn-lt"/>
                <a:ea typeface="Times New Roman" panose="02020603050405020304" pitchFamily="18" charset="0"/>
                <a:cs typeface="Times New Roman" panose="02020603050405020304" pitchFamily="18" charset="0"/>
              </a:rPr>
              <a:t>Two groups were then selected from all potentially persistent </a:t>
            </a:r>
            <a:r>
              <a:rPr lang="en-US" sz="1000" i="1" kern="0" dirty="0">
                <a:effectLst/>
                <a:latin typeface="+mn-lt"/>
                <a:ea typeface="Times New Roman" panose="02020603050405020304" pitchFamily="18" charset="0"/>
                <a:cs typeface="Times New Roman" panose="02020603050405020304" pitchFamily="18" charset="0"/>
              </a:rPr>
              <a:t>S. chromogenes </a:t>
            </a:r>
            <a:r>
              <a:rPr lang="en-US" sz="1000" kern="0" dirty="0">
                <a:effectLst/>
                <a:latin typeface="+mn-lt"/>
                <a:ea typeface="Times New Roman" panose="02020603050405020304" pitchFamily="18" charset="0"/>
                <a:cs typeface="Times New Roman" panose="02020603050405020304" pitchFamily="18" charset="0"/>
              </a:rPr>
              <a:t>IMI: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000" kern="0" dirty="0">
                <a:effectLst/>
                <a:latin typeface="+mn-lt"/>
                <a:ea typeface="Times New Roman" panose="02020603050405020304" pitchFamily="18" charset="0"/>
                <a:cs typeface="Times New Roman" panose="02020603050405020304" pitchFamily="18" charset="0"/>
              </a:rPr>
              <a:t>Those with high SCC, where all quarter-day observations had a SCC of ≥200,000 cells/mL; and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000" kern="0" dirty="0">
                <a:effectLst/>
                <a:latin typeface="+mn-lt"/>
                <a:ea typeface="Times New Roman" panose="02020603050405020304" pitchFamily="18" charset="0"/>
                <a:cs typeface="Times New Roman" panose="02020603050405020304" pitchFamily="18" charset="0"/>
              </a:rPr>
              <a:t>Those with low SCC, where all quarter-day observations had a SCC of &lt;200,000 cells/</a:t>
            </a:r>
            <a:r>
              <a:rPr lang="en-US" sz="1000" kern="0" dirty="0" err="1">
                <a:effectLst/>
                <a:latin typeface="+mn-lt"/>
                <a:ea typeface="Times New Roman" panose="02020603050405020304" pitchFamily="18" charset="0"/>
                <a:cs typeface="Times New Roman" panose="02020603050405020304" pitchFamily="18" charset="0"/>
              </a:rPr>
              <a:t>mL.</a:t>
            </a:r>
            <a:r>
              <a:rPr lang="en-US" sz="1000" kern="0" dirty="0">
                <a:effectLst/>
                <a:latin typeface="+mn-lt"/>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0" dirty="0">
              <a:effectLst/>
              <a:latin typeface="+mn-lt"/>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23</a:t>
            </a:fld>
            <a:endParaRPr lang="en-US"/>
          </a:p>
        </p:txBody>
      </p:sp>
    </p:spTree>
    <p:extLst>
      <p:ext uri="{BB962C8B-B14F-4D97-AF65-F5344CB8AC3E}">
        <p14:creationId xmlns:p14="http://schemas.microsoft.com/office/powerpoint/2010/main" val="90305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There were 15 potentially persistent IMI which met the criteria for a HIGH SCC IMI, 60 which met the criteria for a LOW SCC IMI, and 61 which did not fall into either category.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All isolates associated with each of the 75 potentially persistent high and low SCC IMI were strain-typed using random amplification of polymorphic DNA (RAPD)-PCR, </a:t>
            </a:r>
            <a:r>
              <a:rPr lang="en-US" sz="1000" i="0" dirty="0">
                <a:solidFill>
                  <a:prstClr val="black"/>
                </a:solidFill>
                <a:latin typeface="Calibri" panose="020F0502020204030204" pitchFamily="34" charset="0"/>
                <a:ea typeface="Calibri" panose="020F0502020204030204" pitchFamily="34" charset="0"/>
                <a:cs typeface="Times New Roman" panose="02020603050405020304" pitchFamily="18" charset="0"/>
              </a:rPr>
              <a:t>in order to confirm that each IMI was truly persistent (caused by the same strain type). </a:t>
            </a:r>
            <a:r>
              <a:rPr lang="en-US" sz="1000" dirty="0"/>
              <a:t>The bands shown here are DNA fragments from </a:t>
            </a:r>
            <a:r>
              <a:rPr lang="en-US" sz="1000" dirty="0">
                <a:hlinkClick r:id="rId3" tooltip="Overview of PCR technology"/>
              </a:rPr>
              <a:t>PCR</a:t>
            </a:r>
            <a:r>
              <a:rPr lang="en-US" sz="1000" dirty="0"/>
              <a:t> amplification of random segments of genomic DNA, using a primer of arbitrary nucleotide sequence. The resulting patterns give a semi-unique profile for that strain when run out on a gel.</a:t>
            </a:r>
          </a:p>
          <a:p>
            <a:endParaRPr lang="en-US" sz="1000" dirty="0"/>
          </a:p>
          <a:p>
            <a:r>
              <a:rPr lang="en-US" sz="1000" dirty="0"/>
              <a:t>The RAPD-PCR product of all isolates from a given persistent IMI within a quarter were run in adjacent lanes on the same gel, and isolates with the same banding pattern, number, and size of bands were considered to be the same RAPD type. If the isolates from all quarter observations of an IMI belonged to the same RAPD type, the quarter was considered persistently infected with the same strain. </a:t>
            </a:r>
          </a:p>
        </p:txBody>
      </p:sp>
      <p:sp>
        <p:nvSpPr>
          <p:cNvPr id="4" name="Slide Number Placeholder 3"/>
          <p:cNvSpPr>
            <a:spLocks noGrp="1"/>
          </p:cNvSpPr>
          <p:nvPr>
            <p:ph type="sldNum" sz="quarter" idx="5"/>
          </p:nvPr>
        </p:nvSpPr>
        <p:spPr/>
        <p:txBody>
          <a:bodyPr/>
          <a:lstStyle/>
          <a:p>
            <a:fld id="{AB9AA0E0-EDC4-4E57-BF00-6D253E926A07}" type="slidenum">
              <a:rPr lang="en-US" smtClean="0"/>
              <a:t>24</a:t>
            </a:fld>
            <a:endParaRPr lang="en-US"/>
          </a:p>
        </p:txBody>
      </p:sp>
    </p:spTree>
    <p:extLst>
      <p:ext uri="{BB962C8B-B14F-4D97-AF65-F5344CB8AC3E}">
        <p14:creationId xmlns:p14="http://schemas.microsoft.com/office/powerpoint/2010/main" val="3926419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From among the confirmed persistent IMI, 15 quarters with a persistently low SCC were selected to match the 15 quarters with a persistently high SCC. Quarters belonging to the same cow (different quarter) were selected when possible. If not, quarters were paired on farm, then facility type, and selected to ensure a similar DIM and parity. The 30 quarters selected were from 25 different cows on 7 different farms. Three cows contributed 2 quarters each, one cow contributed 3 quarters. From each of the 30 IMI, a representative isolate was chosen to undergo whole genome sequencing (WGS). For each persistent IMI which had 3 associated quarter-day observations, the middle isolate in the series was submitted, and for each with 2 associated quarter-day observations, 1 of the 2 isolates in the series was arbitrarily selected.</a:t>
            </a:r>
          </a:p>
          <a:p>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25</a:t>
            </a:fld>
            <a:endParaRPr lang="en-US"/>
          </a:p>
        </p:txBody>
      </p:sp>
    </p:spTree>
    <p:extLst>
      <p:ext uri="{BB962C8B-B14F-4D97-AF65-F5344CB8AC3E}">
        <p14:creationId xmlns:p14="http://schemas.microsoft.com/office/powerpoint/2010/main" val="2834039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Each of the 30 representative </a:t>
            </a:r>
            <a:r>
              <a:rPr lang="en-US" sz="1000" i="1" kern="100" dirty="0">
                <a:effectLst/>
                <a:latin typeface="+mn-lt"/>
                <a:ea typeface="Calibri" panose="020F0502020204030204" pitchFamily="34" charset="0"/>
                <a:cs typeface="Times New Roman" panose="02020603050405020304" pitchFamily="18" charset="0"/>
              </a:rPr>
              <a:t>S. chromogenes</a:t>
            </a:r>
            <a:r>
              <a:rPr lang="en-US" sz="1000" kern="100" dirty="0">
                <a:effectLst/>
                <a:latin typeface="+mn-lt"/>
                <a:ea typeface="Calibri" panose="020F0502020204030204" pitchFamily="34" charset="0"/>
                <a:cs typeface="Times New Roman" panose="02020603050405020304" pitchFamily="18" charset="0"/>
              </a:rPr>
              <a:t> isolates selected for WGS were recovered from frozen stock and grown on a blood agar plate, then sent to a commercial sequencing facility for DNA extraction, library preparation, long read sequencing using Oxford Nanopore, paired-end sequencing using Illumina, genome assembly, and annotation.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algn="l"/>
            <a:r>
              <a:rPr lang="en-US" sz="1000" kern="100" dirty="0">
                <a:effectLst/>
                <a:latin typeface="+mn-lt"/>
                <a:ea typeface="Calibri" panose="020F0502020204030204" pitchFamily="34" charset="0"/>
                <a:cs typeface="Times New Roman" panose="02020603050405020304" pitchFamily="18" charset="0"/>
              </a:rPr>
              <a:t>Multilocus sequence types (MLST) were predicted </a:t>
            </a:r>
            <a:r>
              <a:rPr lang="en-US" sz="1000" i="1" kern="100" dirty="0">
                <a:effectLst/>
                <a:latin typeface="+mn-lt"/>
                <a:ea typeface="Calibri" panose="020F0502020204030204" pitchFamily="34" charset="0"/>
                <a:cs typeface="Times New Roman" panose="02020603050405020304" pitchFamily="18" charset="0"/>
              </a:rPr>
              <a:t>in silico </a:t>
            </a:r>
            <a:r>
              <a:rPr lang="en-US" sz="1000" kern="100" dirty="0">
                <a:effectLst/>
                <a:latin typeface="+mn-lt"/>
                <a:ea typeface="Calibri" panose="020F0502020204030204" pitchFamily="34" charset="0"/>
                <a:cs typeface="Times New Roman" panose="02020603050405020304" pitchFamily="18" charset="0"/>
              </a:rPr>
              <a:t>from the annotated genomes using the 7-locus scheme described for </a:t>
            </a:r>
            <a:r>
              <a:rPr lang="en-US" sz="1000" i="1" kern="100" dirty="0">
                <a:effectLst/>
                <a:latin typeface="+mn-lt"/>
                <a:ea typeface="Calibri" panose="020F0502020204030204" pitchFamily="34" charset="0"/>
                <a:cs typeface="Times New Roman" panose="02020603050405020304" pitchFamily="18" charset="0"/>
              </a:rPr>
              <a:t>S. chromogenes, </a:t>
            </a:r>
            <a:r>
              <a:rPr lang="en-US" sz="1000" i="0" kern="100" dirty="0">
                <a:effectLst/>
                <a:latin typeface="+mn-lt"/>
                <a:ea typeface="Calibri" panose="020F0502020204030204" pitchFamily="34" charset="0"/>
                <a:cs typeface="Times New Roman" panose="02020603050405020304" pitchFamily="18" charset="0"/>
              </a:rPr>
              <a:t>with a</a:t>
            </a:r>
            <a:r>
              <a:rPr lang="en-US" sz="1000" kern="100" dirty="0">
                <a:effectLst/>
                <a:latin typeface="+mn-lt"/>
                <a:ea typeface="Calibri" panose="020F0502020204030204" pitchFamily="34" charset="0"/>
                <a:cs typeface="Times New Roman" panose="02020603050405020304" pitchFamily="18" charset="0"/>
              </a:rPr>
              <a:t>ny novel alleles confirmed using traditional PCR and Sanger sequencing.</a:t>
            </a:r>
          </a:p>
          <a:p>
            <a:pPr algn="l"/>
            <a:r>
              <a:rPr lang="en-US" sz="1000" kern="100" dirty="0">
                <a:effectLst/>
                <a:latin typeface="+mn-lt"/>
                <a:ea typeface="Calibri" panose="020F0502020204030204" pitchFamily="34" charset="0"/>
                <a:cs typeface="Times New Roman" panose="02020603050405020304" pitchFamily="18" charset="0"/>
              </a:rPr>
              <a:t>The 7-locus concatenated nucleotide sequence data were then combined with all publicly available concatenated MLST sequences for </a:t>
            </a:r>
            <a:r>
              <a:rPr lang="en-US" sz="1000" i="1" kern="100" dirty="0">
                <a:effectLst/>
                <a:latin typeface="+mn-lt"/>
                <a:ea typeface="Calibri" panose="020F0502020204030204" pitchFamily="34" charset="0"/>
                <a:cs typeface="Times New Roman" panose="02020603050405020304" pitchFamily="18" charset="0"/>
              </a:rPr>
              <a:t>S. chromogenes, </a:t>
            </a:r>
            <a:r>
              <a:rPr lang="en-US" sz="1000" i="0" kern="100" dirty="0">
                <a:effectLst/>
                <a:latin typeface="+mn-lt"/>
                <a:ea typeface="Calibri" panose="020F0502020204030204" pitchFamily="34" charset="0"/>
                <a:cs typeface="Times New Roman" panose="02020603050405020304" pitchFamily="18" charset="0"/>
              </a:rPr>
              <a:t>and the </a:t>
            </a:r>
            <a:r>
              <a:rPr lang="en-US" sz="1000" kern="100" dirty="0">
                <a:effectLst/>
                <a:latin typeface="+mn-lt"/>
                <a:ea typeface="Calibri" panose="020F0502020204030204" pitchFamily="34" charset="0"/>
                <a:cs typeface="Times New Roman" panose="02020603050405020304" pitchFamily="18" charset="0"/>
              </a:rPr>
              <a:t>resulting file was used to construct a phylogenetic tree by maximum-likelihood algorithm – Isolates belonging to strain types which grouped together with a bootstrap value of ≥ 65% were classified as ST clusters.</a:t>
            </a:r>
          </a:p>
          <a:p>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26</a:t>
            </a:fld>
            <a:endParaRPr lang="en-US"/>
          </a:p>
        </p:txBody>
      </p:sp>
    </p:spTree>
    <p:extLst>
      <p:ext uri="{BB962C8B-B14F-4D97-AF65-F5344CB8AC3E}">
        <p14:creationId xmlns:p14="http://schemas.microsoft.com/office/powerpoint/2010/main" val="3679533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ARG were identified from assembled genomes using </a:t>
            </a:r>
            <a:r>
              <a:rPr lang="en-US" sz="1000" dirty="0" err="1">
                <a:effectLst/>
                <a:latin typeface="+mn-lt"/>
                <a:ea typeface="Calibri" panose="020F0502020204030204" pitchFamily="34" charset="0"/>
              </a:rPr>
              <a:t>ABRicate</a:t>
            </a:r>
            <a:r>
              <a:rPr lang="en-US" sz="1000" dirty="0">
                <a:effectLst/>
                <a:latin typeface="+mn-lt"/>
                <a:ea typeface="Calibri" panose="020F0502020204030204" pitchFamily="34" charset="0"/>
              </a:rPr>
              <a:t>, which draws from 5 different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VF were identified from assembled genomes using the VFDB tool and a “</a:t>
            </a:r>
            <a:r>
              <a:rPr lang="en-US" sz="1000" dirty="0" err="1">
                <a:effectLst/>
                <a:latin typeface="+mn-lt"/>
                <a:ea typeface="Calibri" panose="020F0502020204030204" pitchFamily="34" charset="0"/>
              </a:rPr>
              <a:t>blastp</a:t>
            </a:r>
            <a:r>
              <a:rPr lang="en-US" sz="1000" dirty="0">
                <a:effectLst/>
                <a:latin typeface="+mn-lt"/>
                <a:ea typeface="Calibri" panose="020F0502020204030204" pitchFamily="34" charset="0"/>
              </a:rPr>
              <a:t>” search against a published comprehensive dataset of staphylococcal VF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After the blast search, the best hit of virulence genes for each genome was chosen based on</a:t>
            </a:r>
            <a:r>
              <a:rPr lang="en-US" sz="1000" i="1" dirty="0">
                <a:effectLst/>
                <a:latin typeface="+mn-lt"/>
                <a:ea typeface="Calibri" panose="020F0502020204030204" pitchFamily="34" charset="0"/>
              </a:rPr>
              <a:t> H</a:t>
            </a:r>
            <a:r>
              <a:rPr lang="en-US" sz="1000" dirty="0">
                <a:effectLst/>
                <a:latin typeface="+mn-lt"/>
                <a:ea typeface="Calibri" panose="020F0502020204030204" pitchFamily="34" charset="0"/>
              </a:rPr>
              <a:t> values, which is essentially a score of how well the query protein sequence from the reference database matched our assembled genomes.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Virulence factors were classified into 5 functional categories, including 1) adherence, 2) exoenzymes, 3) host immune evasion, 4) iron uptake and metabolism, and 5) various toxins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 cutoff was established for sequence similarity of 30% and a query length coverage of 50%, with any hits having values below these cutoffs discarded from the data set. Hits from each query sequence were then arranged according to their </a:t>
            </a:r>
            <a:r>
              <a:rPr lang="en-US" sz="1000" i="1" dirty="0">
                <a:effectLst/>
                <a:latin typeface="+mn-lt"/>
                <a:ea typeface="Calibri" panose="020F0502020204030204" pitchFamily="34" charset="0"/>
              </a:rPr>
              <a:t>H </a:t>
            </a:r>
            <a:r>
              <a:rPr lang="en-US" sz="1000" dirty="0">
                <a:effectLst/>
                <a:latin typeface="+mn-lt"/>
                <a:ea typeface="Calibri" panose="020F0502020204030204" pitchFamily="34" charset="0"/>
              </a:rPr>
              <a:t>value, and the hit with the largest </a:t>
            </a:r>
            <a:r>
              <a:rPr lang="en-US" sz="1000" i="1" dirty="0">
                <a:effectLst/>
                <a:latin typeface="+mn-lt"/>
                <a:ea typeface="Calibri" panose="020F0502020204030204" pitchFamily="34" charset="0"/>
              </a:rPr>
              <a:t>H </a:t>
            </a:r>
            <a:r>
              <a:rPr lang="en-US" sz="1000" dirty="0">
                <a:effectLst/>
                <a:latin typeface="+mn-lt"/>
                <a:ea typeface="Calibri" panose="020F0502020204030204" pitchFamily="34" charset="0"/>
              </a:rPr>
              <a:t>value (highest sequence similarity and query length coverage) was selected in order to prevent 1 VF query returning hits to 2 different genes within a given genome.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(including hemolysins, </a:t>
            </a:r>
            <a:r>
              <a:rPr lang="en-US" sz="1000" kern="100" dirty="0" err="1">
                <a:effectLst/>
                <a:latin typeface="+mn-lt"/>
                <a:ea typeface="Calibri" panose="020F0502020204030204" pitchFamily="34" charset="0"/>
                <a:cs typeface="Times New Roman" panose="02020603050405020304" pitchFamily="18" charset="0"/>
              </a:rPr>
              <a:t>leukocidins</a:t>
            </a:r>
            <a:r>
              <a:rPr lang="en-US" sz="1000" kern="100" dirty="0">
                <a:effectLst/>
                <a:latin typeface="+mn-lt"/>
                <a:ea typeface="Calibri" panose="020F0502020204030204" pitchFamily="34" charset="0"/>
                <a:cs typeface="Times New Roman" panose="02020603050405020304" pitchFamily="18" charset="0"/>
              </a:rPr>
              <a:t>, leukotoxins, toxic shock syndrome toxin, exfoliative toxins, type VII secretion system genes, phenol-soluble </a:t>
            </a:r>
            <a:r>
              <a:rPr lang="en-US" sz="1000" kern="100" dirty="0" err="1">
                <a:effectLst/>
                <a:latin typeface="+mn-lt"/>
                <a:ea typeface="Calibri" panose="020F0502020204030204" pitchFamily="34" charset="0"/>
                <a:cs typeface="Times New Roman" panose="02020603050405020304" pitchFamily="18" charset="0"/>
              </a:rPr>
              <a:t>modulins</a:t>
            </a:r>
            <a:r>
              <a:rPr lang="en-US" sz="1000" kern="100" dirty="0">
                <a:effectLst/>
                <a:latin typeface="+mn-lt"/>
                <a:ea typeface="Calibri" panose="020F0502020204030204" pitchFamily="34" charset="0"/>
                <a:cs typeface="Times New Roman" panose="02020603050405020304" pitchFamily="18" charset="0"/>
              </a:rPr>
              <a:t>, enterotoxins, and exotoxins).</a:t>
            </a: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Briefly, an </a:t>
            </a:r>
            <a:r>
              <a:rPr lang="en-US" sz="1000" i="1" dirty="0">
                <a:effectLst/>
                <a:latin typeface="+mn-lt"/>
                <a:ea typeface="Calibri" panose="020F0502020204030204" pitchFamily="34" charset="0"/>
              </a:rPr>
              <a:t>H</a:t>
            </a:r>
            <a:r>
              <a:rPr lang="en-US" sz="1000" dirty="0">
                <a:effectLst/>
                <a:latin typeface="+mn-lt"/>
                <a:ea typeface="Calibri" panose="020F0502020204030204" pitchFamily="34" charset="0"/>
              </a:rPr>
              <a:t> value was calculated to determine homology between query protein sequences and blast hits (</a:t>
            </a:r>
            <a:r>
              <a:rPr lang="en-US" sz="1000" dirty="0" err="1">
                <a:effectLst/>
                <a:latin typeface="+mn-lt"/>
                <a:ea typeface="Calibri" panose="020F0502020204030204" pitchFamily="34" charset="0"/>
              </a:rPr>
              <a:t>Fukiya</a:t>
            </a:r>
            <a:r>
              <a:rPr lang="en-US" sz="1000" dirty="0">
                <a:effectLst/>
                <a:latin typeface="+mn-lt"/>
                <a:ea typeface="Calibri" panose="020F0502020204030204" pitchFamily="34" charset="0"/>
              </a:rPr>
              <a:t> et al., 2004). </a:t>
            </a:r>
            <a:r>
              <a:rPr lang="en-US" sz="1000" i="1" dirty="0">
                <a:effectLst/>
                <a:latin typeface="+mn-lt"/>
                <a:ea typeface="Calibri" panose="020F0502020204030204" pitchFamily="34" charset="0"/>
              </a:rPr>
              <a:t>H</a:t>
            </a:r>
            <a:r>
              <a:rPr lang="en-US" sz="1000" dirty="0">
                <a:effectLst/>
                <a:latin typeface="+mn-lt"/>
                <a:ea typeface="Calibri" panose="020F0502020204030204" pitchFamily="34" charset="0"/>
              </a:rPr>
              <a:t> values (in units of amino acids) between protein sequences were calculated using the following formula: </a:t>
            </a:r>
            <a:r>
              <a:rPr lang="en-US" sz="1000" i="1" dirty="0">
                <a:effectLst/>
                <a:latin typeface="+mn-lt"/>
                <a:ea typeface="Calibri" panose="020F0502020204030204" pitchFamily="34" charset="0"/>
              </a:rPr>
              <a:t>H</a:t>
            </a:r>
            <a:r>
              <a:rPr lang="en-US" sz="1000" dirty="0">
                <a:effectLst/>
                <a:latin typeface="+mn-lt"/>
                <a:ea typeface="Calibri" panose="020F0502020204030204" pitchFamily="34" charset="0"/>
              </a:rPr>
              <a:t> = </a:t>
            </a:r>
            <a:r>
              <a:rPr lang="en-US" sz="1000" i="1" dirty="0" err="1">
                <a:effectLst/>
                <a:latin typeface="+mn-lt"/>
                <a:ea typeface="Calibri" panose="020F0502020204030204" pitchFamily="34" charset="0"/>
              </a:rPr>
              <a:t>VFid</a:t>
            </a:r>
            <a:r>
              <a:rPr lang="en-US" sz="1000" i="1" dirty="0">
                <a:effectLst/>
                <a:latin typeface="+mn-lt"/>
                <a:ea typeface="Calibri" panose="020F0502020204030204" pitchFamily="34" charset="0"/>
              </a:rPr>
              <a:t> × </a:t>
            </a:r>
            <a:r>
              <a:rPr lang="en-US" sz="1000" i="1" dirty="0" err="1">
                <a:effectLst/>
                <a:latin typeface="+mn-lt"/>
                <a:ea typeface="Calibri" panose="020F0502020204030204" pitchFamily="34" charset="0"/>
              </a:rPr>
              <a:t>Lm</a:t>
            </a:r>
            <a:r>
              <a:rPr lang="en-US" sz="1000" i="1" dirty="0">
                <a:effectLst/>
                <a:latin typeface="+mn-lt"/>
                <a:ea typeface="Calibri" panose="020F0502020204030204" pitchFamily="34" charset="0"/>
              </a:rPr>
              <a:t>/</a:t>
            </a:r>
            <a:r>
              <a:rPr lang="en-US" sz="1000" i="1" dirty="0" err="1">
                <a:effectLst/>
                <a:latin typeface="+mn-lt"/>
                <a:ea typeface="Calibri" panose="020F0502020204030204" pitchFamily="34" charset="0"/>
              </a:rPr>
              <a:t>Lq</a:t>
            </a:r>
            <a:r>
              <a:rPr lang="en-US" sz="1000" dirty="0">
                <a:effectLst/>
                <a:latin typeface="+mn-lt"/>
                <a:ea typeface="Calibri" panose="020F0502020204030204" pitchFamily="34" charset="0"/>
              </a:rPr>
              <a:t>, where </a:t>
            </a:r>
            <a:r>
              <a:rPr lang="en-US" sz="1000" i="1" dirty="0" err="1">
                <a:effectLst/>
                <a:latin typeface="+mn-lt"/>
                <a:ea typeface="Calibri" panose="020F0502020204030204" pitchFamily="34" charset="0"/>
              </a:rPr>
              <a:t>VFid</a:t>
            </a:r>
            <a:r>
              <a:rPr lang="en-US" sz="1000" i="1" dirty="0">
                <a:effectLst/>
                <a:latin typeface="+mn-lt"/>
                <a:ea typeface="Calibri" panose="020F0502020204030204" pitchFamily="34" charset="0"/>
              </a:rPr>
              <a:t> </a:t>
            </a:r>
            <a:r>
              <a:rPr lang="en-US" sz="1000" dirty="0">
                <a:effectLst/>
                <a:latin typeface="+mn-lt"/>
                <a:ea typeface="Calibri" panose="020F0502020204030204" pitchFamily="34" charset="0"/>
              </a:rPr>
              <a:t>represents the percent similarity between the VF query sequence and the identified protein sequence (expressed as proportion between 0 and 1), </a:t>
            </a:r>
            <a:r>
              <a:rPr lang="en-US" sz="1000" i="1" dirty="0" err="1">
                <a:effectLst/>
                <a:latin typeface="+mn-lt"/>
                <a:ea typeface="Calibri" panose="020F0502020204030204" pitchFamily="34" charset="0"/>
              </a:rPr>
              <a:t>Lm</a:t>
            </a:r>
            <a:r>
              <a:rPr lang="en-US" sz="1000" dirty="0">
                <a:effectLst/>
                <a:latin typeface="+mn-lt"/>
                <a:ea typeface="Calibri" panose="020F0502020204030204" pitchFamily="34" charset="0"/>
              </a:rPr>
              <a:t> represents the alignment length, and </a:t>
            </a:r>
            <a:r>
              <a:rPr lang="en-US" sz="1000" i="1" dirty="0" err="1">
                <a:effectLst/>
                <a:latin typeface="+mn-lt"/>
                <a:ea typeface="Calibri" panose="020F0502020204030204" pitchFamily="34" charset="0"/>
              </a:rPr>
              <a:t>Lq</a:t>
            </a:r>
            <a:r>
              <a:rPr lang="en-US" sz="1000" dirty="0">
                <a:effectLst/>
                <a:latin typeface="+mn-lt"/>
                <a:ea typeface="Calibri" panose="020F0502020204030204" pitchFamily="34" charset="0"/>
              </a:rPr>
              <a:t> denotes the length of the query sequence (</a:t>
            </a:r>
            <a:r>
              <a:rPr lang="en-US" sz="1000" dirty="0" err="1">
                <a:effectLst/>
                <a:latin typeface="+mn-lt"/>
                <a:ea typeface="Calibri" panose="020F0502020204030204" pitchFamily="34" charset="0"/>
              </a:rPr>
              <a:t>Fukiya</a:t>
            </a:r>
            <a:r>
              <a:rPr lang="en-US" sz="1000" dirty="0">
                <a:effectLst/>
                <a:latin typeface="+mn-lt"/>
                <a:ea typeface="Calibri" panose="020F0502020204030204" pitchFamily="34" charset="0"/>
              </a:rPr>
              <a:t> et al., 2004). </a:t>
            </a:r>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27</a:t>
            </a:fld>
            <a:endParaRPr lang="en-US"/>
          </a:p>
        </p:txBody>
      </p:sp>
    </p:spTree>
    <p:extLst>
      <p:ext uri="{BB962C8B-B14F-4D97-AF65-F5344CB8AC3E}">
        <p14:creationId xmlns:p14="http://schemas.microsoft.com/office/powerpoint/2010/main" val="1574497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Descriptive statistics were generated to compare parity and DIM of the cow, quarter location, and average SCC associated with each persistent IMI between the two SCC categories (HIGH vs. LOW). After checking distribution of the data, a Mann Whitney U test or Fisher’s Exact test as appropriate was used to compare metrics between the two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Parity, DIM, and quarter position did not differ between the HIGH and LOW SCC IMI group. The median of the average SCC for the HIGH SCC IMI group was 410,000 cells/mL, which was significantly higher than the 98,500 cells/mL for the LOW SCC IMI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Separate mixed-effects logistic regression models were made using ST (as determined by MLST), ST cluster, ARG carriage, and </a:t>
            </a:r>
            <a:r>
              <a:rPr lang="en-US" sz="1000" i="0" dirty="0">
                <a:effectLst/>
                <a:latin typeface="Calibri" panose="020F0502020204030204" pitchFamily="34" charset="0"/>
                <a:ea typeface="Calibri" panose="020F0502020204030204" pitchFamily="34" charset="0"/>
              </a:rPr>
              <a:t>n</a:t>
            </a:r>
            <a:r>
              <a:rPr lang="en-US" sz="1000" i="0" dirty="0">
                <a:latin typeface="Calibri" panose="020F0502020204030204" pitchFamily="34" charset="0"/>
                <a:ea typeface="Calibri" panose="020F0502020204030204" pitchFamily="34" charset="0"/>
              </a:rPr>
              <a:t>umber of VF identified </a:t>
            </a:r>
            <a:r>
              <a:rPr lang="en-US" sz="1000" dirty="0">
                <a:effectLst/>
                <a:latin typeface="+mn-lt"/>
                <a:ea typeface="Calibri" panose="020F0502020204030204" pitchFamily="34" charset="0"/>
              </a:rPr>
              <a:t>as the predictor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For all models, SCC category was the outcome, and herd and cow were included as a random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(range: 230,000-2,798,000 cells/mL)  high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(range: 28,000-185,000 cells/mL)  low</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99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So, moving on to some of our results… </a:t>
            </a:r>
            <a:r>
              <a:rPr lang="en-US" sz="1000" kern="0" dirty="0">
                <a:effectLst/>
                <a:latin typeface="+mn-lt"/>
                <a:ea typeface="Times New Roman" panose="02020603050405020304" pitchFamily="18" charset="0"/>
                <a:cs typeface="Times New Roman" panose="02020603050405020304" pitchFamily="18" charset="0"/>
              </a:rPr>
              <a:t>74 out of 75 potentially persistent IMI which underwent strain-typing with RAPD were found to be caused by the same strain of </a:t>
            </a:r>
            <a:r>
              <a:rPr lang="en-US" sz="1000" i="1" kern="0" dirty="0">
                <a:effectLst/>
                <a:latin typeface="+mn-lt"/>
                <a:ea typeface="Times New Roman" panose="02020603050405020304" pitchFamily="18" charset="0"/>
                <a:cs typeface="Times New Roman" panose="02020603050405020304" pitchFamily="18" charset="0"/>
              </a:rPr>
              <a:t>S. chromogenes.</a:t>
            </a:r>
            <a:r>
              <a:rPr lang="en-US" sz="1000" kern="0" dirty="0">
                <a:effectLst/>
                <a:latin typeface="+mn-lt"/>
                <a:ea typeface="Times New Roman" panose="02020603050405020304" pitchFamily="18" charset="0"/>
                <a:cs typeface="Times New Roman" panose="02020603050405020304" pitchFamily="18" charset="0"/>
              </a:rPr>
              <a:t> </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This is an example of a dendrogram of the RAPD fingerprints for 13 </a:t>
            </a:r>
            <a:r>
              <a:rPr lang="en-US" sz="1000" i="1" kern="100" dirty="0">
                <a:effectLst/>
                <a:latin typeface="+mn-lt"/>
                <a:ea typeface="Calibri" panose="020F0502020204030204" pitchFamily="34" charset="0"/>
                <a:cs typeface="Times New Roman" panose="02020603050405020304" pitchFamily="18" charset="0"/>
              </a:rPr>
              <a:t>Staphylococcus chromogenes </a:t>
            </a:r>
            <a:r>
              <a:rPr lang="en-US" sz="1000" kern="100" dirty="0">
                <a:effectLst/>
                <a:latin typeface="+mn-lt"/>
                <a:ea typeface="Calibri" panose="020F0502020204030204" pitchFamily="34" charset="0"/>
                <a:cs typeface="Times New Roman" panose="02020603050405020304" pitchFamily="18" charset="0"/>
              </a:rPr>
              <a:t>isolates representative of a persistently high or low SCC IMI, originating from Farm H. RAPD types were assigned an arbitrary letter based on clustering. On this particular farm, seven RAPD types were identified from the 13 strains causing persistent IMI.</a:t>
            </a:r>
          </a:p>
          <a:p>
            <a:endParaRPr lang="en-US" sz="1000" dirty="0">
              <a:latin typeface="+mn-lt"/>
            </a:endParaRPr>
          </a:p>
          <a:p>
            <a:r>
              <a:rPr lang="en-US" sz="1000" dirty="0">
                <a:effectLst/>
                <a:latin typeface="+mn-lt"/>
                <a:ea typeface="Calibri" panose="020F0502020204030204" pitchFamily="34" charset="0"/>
              </a:rPr>
              <a:t>In all 9 herds, there was at least 1 RAPD type of </a:t>
            </a:r>
            <a:r>
              <a:rPr lang="en-US" sz="1000" i="1" dirty="0">
                <a:effectLst/>
                <a:latin typeface="+mn-lt"/>
                <a:ea typeface="Calibri" panose="020F0502020204030204" pitchFamily="34" charset="0"/>
              </a:rPr>
              <a:t>S. chromogenes</a:t>
            </a:r>
            <a:r>
              <a:rPr lang="en-US" sz="1000" dirty="0">
                <a:effectLst/>
                <a:latin typeface="+mn-lt"/>
                <a:ea typeface="Calibri" panose="020F0502020204030204" pitchFamily="34" charset="0"/>
              </a:rPr>
              <a:t> identified to be causing multiple IMI in quarters belonging to different cows. </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29</a:t>
            </a:fld>
            <a:endParaRPr lang="en-US"/>
          </a:p>
        </p:txBody>
      </p:sp>
    </p:spTree>
    <p:extLst>
      <p:ext uri="{BB962C8B-B14F-4D97-AF65-F5344CB8AC3E}">
        <p14:creationId xmlns:p14="http://schemas.microsoft.com/office/powerpoint/2010/main" val="384968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75000"/>
              <a:buFont typeface="Wingdings" panose="05000000000000000000" pitchFamily="2" charset="2"/>
              <a:buNone/>
            </a:pPr>
            <a:r>
              <a:rPr lang="en-US" sz="1000" dirty="0">
                <a:effectLst/>
                <a:latin typeface="+mn-lt"/>
                <a:ea typeface="Calibri" panose="020F0502020204030204" pitchFamily="34" charset="0"/>
              </a:rPr>
              <a:t>Although organic and conventional dairy farms do share many similarities, studies comparing the two systems have found some differences in both management practices and herd characteristics, including… herd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rPr>
              <a:t>But perhaps the most significant difference between the two systems is that u</a:t>
            </a:r>
            <a:r>
              <a:rPr lang="en-US" sz="1000" dirty="0">
                <a:effectLst/>
                <a:latin typeface="+mn-lt"/>
                <a:ea typeface="Calibri" panose="020F0502020204030204" pitchFamily="34" charset="0"/>
              </a:rPr>
              <a:t>nder the rules of the </a:t>
            </a:r>
            <a:r>
              <a:rPr lang="en-US" sz="1000" kern="100" dirty="0">
                <a:effectLst/>
                <a:latin typeface="+mn-lt"/>
                <a:ea typeface="Calibri" panose="020F0502020204030204" pitchFamily="34" charset="0"/>
              </a:rPr>
              <a:t>USDA’s national organic program</a:t>
            </a:r>
            <a:r>
              <a:rPr lang="en-US" sz="1000" dirty="0">
                <a:effectLst/>
                <a:latin typeface="+mn-lt"/>
                <a:ea typeface="Calibri" panose="020F0502020204030204" pitchFamily="34" charset="0"/>
              </a:rPr>
              <a:t>, antimicrobial usage is not allowed on organic dairy farms</a:t>
            </a:r>
            <a:endParaRPr lang="en-US" sz="10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t>
            </a:r>
            <a:r>
              <a:rPr lang="en-US" sz="1000" dirty="0" err="1">
                <a:effectLst/>
                <a:latin typeface="+mn-lt"/>
                <a:ea typeface="Calibri" panose="020F0502020204030204" pitchFamily="34" charset="0"/>
              </a:rPr>
              <a:t>Zwald</a:t>
            </a:r>
            <a:r>
              <a:rPr lang="en-US" sz="1000" dirty="0">
                <a:effectLst/>
                <a:latin typeface="+mn-lt"/>
                <a:ea typeface="Calibri" panose="020F0502020204030204" pitchFamily="34" charset="0"/>
              </a:rPr>
              <a:t> et al., 2004)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err="1">
                <a:effectLst/>
                <a:latin typeface="+mn-lt"/>
                <a:ea typeface="Calibri" panose="020F0502020204030204" pitchFamily="34" charset="0"/>
              </a:rPr>
              <a:t>Stiglbauer</a:t>
            </a:r>
            <a:r>
              <a:rPr lang="en-US" sz="1000" dirty="0">
                <a:effectLst/>
                <a:latin typeface="+mn-lt"/>
                <a:ea typeface="Calibri" panose="020F0502020204030204" pitchFamily="34" charset="0"/>
              </a:rPr>
              <a:t> et al.,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USDA. 2024. USDA Organic Regulations. Accessed June 7, 2024. </a:t>
            </a:r>
            <a:r>
              <a:rPr lang="en-US" sz="1000" u="sng" dirty="0">
                <a:solidFill>
                  <a:srgbClr val="0563C1"/>
                </a:solidFill>
                <a:effectLst/>
                <a:latin typeface="+mn-lt"/>
                <a:ea typeface="Calibri" panose="020F0502020204030204" pitchFamily="34" charset="0"/>
                <a:cs typeface="Times New Roman" panose="02020603050405020304" pitchFamily="18" charset="0"/>
                <a:hlinkClick r:id="rId3"/>
              </a:rPr>
              <a:t>https://www.ecfr.gov/current/title-7/subtitle-B/chapter-I/subchapter-M/part-205?toc=1</a:t>
            </a:r>
            <a:endParaRPr lang="en-US" sz="1000" kern="1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3</a:t>
            </a:fld>
            <a:endParaRPr lang="en-US"/>
          </a:p>
        </p:txBody>
      </p:sp>
    </p:spTree>
    <p:extLst>
      <p:ext uri="{BB962C8B-B14F-4D97-AF65-F5344CB8AC3E}">
        <p14:creationId xmlns:p14="http://schemas.microsoft.com/office/powerpoint/2010/main" val="527240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00" dirty="0">
                <a:solidFill>
                  <a:srgbClr val="000000"/>
                </a:solidFill>
                <a:effectLst/>
                <a:latin typeface="+mn-lt"/>
                <a:ea typeface="Times New Roman" panose="02020603050405020304" pitchFamily="18" charset="0"/>
                <a:cs typeface="Times New Roman" panose="02020603050405020304" pitchFamily="18" charset="0"/>
              </a:rPr>
              <a:t>This table shows the number of </a:t>
            </a:r>
            <a:r>
              <a:rPr lang="en-US" sz="1000" i="1" kern="100" dirty="0">
                <a:solidFill>
                  <a:srgbClr val="000000"/>
                </a:solidFill>
                <a:effectLst/>
                <a:latin typeface="+mn-lt"/>
                <a:ea typeface="Times New Roman" panose="02020603050405020304" pitchFamily="18" charset="0"/>
                <a:cs typeface="Times New Roman" panose="02020603050405020304" pitchFamily="18" charset="0"/>
              </a:rPr>
              <a:t>Staphylococcus chromogenes </a:t>
            </a:r>
            <a:r>
              <a:rPr lang="en-US" sz="1000" kern="100" dirty="0">
                <a:solidFill>
                  <a:srgbClr val="000000"/>
                </a:solidFill>
                <a:effectLst/>
                <a:latin typeface="+mn-lt"/>
                <a:ea typeface="Times New Roman" panose="02020603050405020304" pitchFamily="18" charset="0"/>
                <a:cs typeface="Times New Roman" panose="02020603050405020304" pitchFamily="18" charset="0"/>
              </a:rPr>
              <a:t>isolates belonging to each strain type (as determined by multilocus sequence typing, shown in this column), stratified by SCC category, all the way to the left. </a:t>
            </a:r>
          </a:p>
          <a:p>
            <a:endParaRPr lang="en-US" sz="1000" kern="100" dirty="0">
              <a:effectLst/>
              <a:latin typeface="+mn-lt"/>
              <a:ea typeface="Calibri" panose="020F0502020204030204" pitchFamily="34" charset="0"/>
              <a:cs typeface="Times New Roman" panose="02020603050405020304" pitchFamily="18" charset="0"/>
            </a:endParaRPr>
          </a:p>
          <a:p>
            <a:r>
              <a:rPr lang="en-US" sz="1000" kern="100" dirty="0">
                <a:effectLst/>
                <a:latin typeface="+mn-lt"/>
                <a:ea typeface="Calibri" panose="020F0502020204030204" pitchFamily="34" charset="0"/>
                <a:cs typeface="Times New Roman" panose="02020603050405020304" pitchFamily="18" charset="0"/>
              </a:rPr>
              <a:t>Ten different multilocus sequence types were identified among the 30 representative isolates, with 7 ST identified in each the HIGH and LOW SCC IMI categories. Four novel ST were identified, which are indicated with an asterisk. The most common ST identified were ST6 and ST176, with 18 isolates belonging to 1 of these 2 ST (9 isolates each). In a dendrogram constructed from concatenated nucleotide sequence data, 5 ST clusters were identified. There was only 1 cluster which was formed that included more than 1 ST, which identified ST 174, 175, and 176 as related to ST1.</a:t>
            </a:r>
          </a:p>
          <a:p>
            <a:endParaRPr lang="en-US" sz="1000" kern="100" dirty="0">
              <a:effectLst/>
              <a:latin typeface="+mn-lt"/>
              <a:ea typeface="Calibri" panose="020F0502020204030204" pitchFamily="34" charset="0"/>
              <a:cs typeface="Times New Roman" panose="02020603050405020304" pitchFamily="18" charset="0"/>
            </a:endParaRPr>
          </a:p>
          <a:p>
            <a:r>
              <a:rPr lang="en-US" sz="1000" dirty="0">
                <a:effectLst/>
                <a:latin typeface="+mn-lt"/>
                <a:ea typeface="Calibri" panose="020F0502020204030204" pitchFamily="34" charset="0"/>
              </a:rPr>
              <a:t>Unsurprisingly, after looking at how most ST are evenly split between the two categories in this table, ST or ST cluster was not found to be a significant predictor of whether an isolate would be in the HIGH or LOW SCC IMI category.</a:t>
            </a:r>
            <a:endParaRPr lang="en-US" sz="1000" kern="100" dirty="0">
              <a:effectLst/>
              <a:latin typeface="+mn-lt"/>
              <a:ea typeface="Calibri" panose="020F0502020204030204" pitchFamily="34" charset="0"/>
              <a:cs typeface="Times New Roman" panose="02020603050405020304" pitchFamily="18" charset="0"/>
            </a:endParaRPr>
          </a:p>
          <a:p>
            <a:endParaRPr lang="en-US" sz="1000" dirty="0">
              <a:latin typeface="+mn-lt"/>
            </a:endParaRPr>
          </a:p>
          <a:p>
            <a:r>
              <a:rPr lang="en-US" sz="1000" dirty="0">
                <a:latin typeface="+mn-lt"/>
              </a:rPr>
              <a:t>----</a:t>
            </a:r>
          </a:p>
          <a:p>
            <a:r>
              <a:rPr lang="en-US" sz="1000" kern="100" dirty="0">
                <a:effectLst/>
                <a:latin typeface="+mn-lt"/>
                <a:ea typeface="Calibri" panose="020F0502020204030204" pitchFamily="34" charset="0"/>
                <a:cs typeface="Times New Roman" panose="02020603050405020304" pitchFamily="18" charset="0"/>
              </a:rPr>
              <a:t>Four ST were found in both SCC categories (ST 5, ST6, ST48, ST176), 3 were unique to the HIGH SCC IMI category (ST25, ST136, ST177), and 3 were unique to the LOW SCC IMI category (ST51, ST174, ST175). </a:t>
            </a:r>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30</a:t>
            </a:fld>
            <a:endParaRPr lang="en-US"/>
          </a:p>
        </p:txBody>
      </p:sp>
    </p:spTree>
    <p:extLst>
      <p:ext uri="{BB962C8B-B14F-4D97-AF65-F5344CB8AC3E}">
        <p14:creationId xmlns:p14="http://schemas.microsoft.com/office/powerpoint/2010/main" val="1784554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Moving on to antimicrobial resistance… The only resistance determinant identified among the 30 </a:t>
            </a:r>
            <a:r>
              <a:rPr lang="en-US" sz="1000" i="1" dirty="0">
                <a:effectLst/>
                <a:latin typeface="+mn-lt"/>
                <a:ea typeface="Calibri" panose="020F0502020204030204" pitchFamily="34" charset="0"/>
              </a:rPr>
              <a:t>S. chromogenes</a:t>
            </a:r>
            <a:r>
              <a:rPr lang="en-US" sz="1000" dirty="0">
                <a:effectLst/>
                <a:latin typeface="+mn-lt"/>
                <a:ea typeface="Calibri" panose="020F0502020204030204" pitchFamily="34" charset="0"/>
              </a:rPr>
              <a:t> isolates was </a:t>
            </a:r>
            <a:r>
              <a:rPr lang="en-US" sz="1000" i="1" dirty="0" err="1">
                <a:effectLst/>
                <a:latin typeface="+mn-lt"/>
                <a:ea typeface="Calibri" panose="020F0502020204030204" pitchFamily="34" charset="0"/>
              </a:rPr>
              <a:t>blaZ</a:t>
            </a:r>
            <a:r>
              <a:rPr lang="en-US" sz="1000" i="1" dirty="0">
                <a:effectLst/>
                <a:latin typeface="+mn-lt"/>
                <a:ea typeface="Calibri" panose="020F0502020204030204" pitchFamily="34" charset="0"/>
              </a:rPr>
              <a:t>, which </a:t>
            </a:r>
            <a:r>
              <a:rPr lang="en-US" sz="1000" dirty="0">
                <a:effectLst/>
                <a:latin typeface="+mn-lt"/>
                <a:ea typeface="Calibri" panose="020F0502020204030204" pitchFamily="34" charset="0"/>
              </a:rPr>
              <a:t>encodes a </a:t>
            </a:r>
            <a:r>
              <a:rPr lang="en-US" sz="1000" dirty="0">
                <a:solidFill>
                  <a:srgbClr val="212121"/>
                </a:solidFill>
                <a:effectLst/>
                <a:latin typeface="+mn-lt"/>
                <a:ea typeface="Calibri" panose="020F0502020204030204" pitchFamily="34" charset="0"/>
              </a:rPr>
              <a:t>β-</a:t>
            </a:r>
            <a:r>
              <a:rPr lang="en-US" sz="1000" dirty="0">
                <a:effectLst/>
                <a:latin typeface="+mn-lt"/>
                <a:ea typeface="Calibri" panose="020F0502020204030204" pitchFamily="34" charset="0"/>
              </a:rPr>
              <a:t>lactamase enzyme that hydrolytically destroys </a:t>
            </a:r>
            <a:r>
              <a:rPr lang="en-US" sz="1000" dirty="0">
                <a:solidFill>
                  <a:srgbClr val="212121"/>
                </a:solidFill>
                <a:effectLst/>
                <a:latin typeface="+mn-lt"/>
                <a:ea typeface="Calibri" panose="020F0502020204030204" pitchFamily="34" charset="0"/>
              </a:rPr>
              <a:t>β-lactam antibiotics, and is the primary determinant of p</a:t>
            </a:r>
            <a:r>
              <a:rPr lang="en-US" sz="1000" dirty="0">
                <a:effectLst/>
                <a:latin typeface="+mn-lt"/>
                <a:ea typeface="Calibri" panose="020F0502020204030204" pitchFamily="34" charset="0"/>
              </a:rPr>
              <a:t>henotypic resistance to benzylpenicillin in staphylococci. Ten of the 30 </a:t>
            </a:r>
            <a:r>
              <a:rPr lang="en-US" sz="1000" i="1" dirty="0">
                <a:effectLst/>
                <a:latin typeface="+mn-lt"/>
                <a:ea typeface="Calibri" panose="020F0502020204030204" pitchFamily="34" charset="0"/>
              </a:rPr>
              <a:t>S. chromogenes</a:t>
            </a:r>
            <a:r>
              <a:rPr lang="en-US" sz="1000" dirty="0">
                <a:effectLst/>
                <a:latin typeface="+mn-lt"/>
                <a:ea typeface="Calibri" panose="020F0502020204030204" pitchFamily="34" charset="0"/>
              </a:rPr>
              <a:t> isolates were positive for </a:t>
            </a:r>
            <a:r>
              <a:rPr lang="en-US" sz="1000" i="1" dirty="0" err="1">
                <a:effectLst/>
                <a:latin typeface="+mn-lt"/>
                <a:ea typeface="Calibri" panose="020F0502020204030204" pitchFamily="34" charset="0"/>
              </a:rPr>
              <a:t>blaZ</a:t>
            </a:r>
            <a:r>
              <a:rPr lang="en-US" sz="1000" i="1" dirty="0">
                <a:effectLst/>
                <a:latin typeface="+mn-lt"/>
                <a:ea typeface="Calibri" panose="020F0502020204030204" pitchFamily="34" charset="0"/>
              </a:rPr>
              <a:t>.: </a:t>
            </a:r>
            <a:r>
              <a:rPr lang="en-US" sz="1000" i="0" dirty="0">
                <a:effectLst/>
                <a:latin typeface="+mn-lt"/>
                <a:ea typeface="Calibri" panose="020F0502020204030204" pitchFamily="34" charset="0"/>
              </a:rPr>
              <a:t>6</a:t>
            </a:r>
            <a:r>
              <a:rPr lang="en-US" sz="1000" i="1" dirty="0">
                <a:effectLst/>
                <a:latin typeface="+mn-lt"/>
                <a:ea typeface="Calibri" panose="020F0502020204030204" pitchFamily="34" charset="0"/>
              </a:rPr>
              <a:t> </a:t>
            </a:r>
            <a:r>
              <a:rPr lang="en-US" sz="1000" dirty="0">
                <a:effectLst/>
                <a:latin typeface="+mn-lt"/>
                <a:ea typeface="Calibri" panose="020F0502020204030204" pitchFamily="34" charset="0"/>
              </a:rPr>
              <a:t>isolates in the HIGH SCC IMI category and 4 in the LOW SCC IMI category. </a:t>
            </a:r>
            <a:r>
              <a:rPr lang="en-US" sz="1000" i="1" dirty="0" err="1">
                <a:effectLst/>
                <a:latin typeface="+mn-lt"/>
                <a:ea typeface="Calibri" panose="020F0502020204030204" pitchFamily="34" charset="0"/>
              </a:rPr>
              <a:t>blaZ</a:t>
            </a:r>
            <a:r>
              <a:rPr lang="en-US" sz="1000" dirty="0">
                <a:effectLst/>
                <a:latin typeface="+mn-lt"/>
                <a:ea typeface="Calibri" panose="020F0502020204030204" pitchFamily="34" charset="0"/>
              </a:rPr>
              <a:t> gene carriage, the sole type of AMR identified in these isolates, was not found to be a significant predictor of SCC category. </a:t>
            </a:r>
          </a:p>
          <a:p>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0" dirty="0">
                <a:solidFill>
                  <a:srgbClr val="000000"/>
                </a:solidFill>
                <a:effectLst/>
                <a:latin typeface="+mn-lt"/>
                <a:ea typeface="Times New Roman" panose="02020603050405020304" pitchFamily="18" charset="0"/>
              </a:rPr>
              <a:t>However, in this table, we see </a:t>
            </a:r>
            <a:r>
              <a:rPr lang="en-US" sz="1000" i="1" kern="0" dirty="0" err="1">
                <a:solidFill>
                  <a:srgbClr val="000000"/>
                </a:solidFill>
                <a:effectLst/>
                <a:latin typeface="+mn-lt"/>
                <a:ea typeface="Times New Roman" panose="02020603050405020304" pitchFamily="18" charset="0"/>
              </a:rPr>
              <a:t>blaZ</a:t>
            </a:r>
            <a:r>
              <a:rPr lang="en-US" sz="1000" i="1" kern="0" dirty="0">
                <a:solidFill>
                  <a:srgbClr val="000000"/>
                </a:solidFill>
                <a:effectLst/>
                <a:latin typeface="+mn-lt"/>
                <a:ea typeface="Times New Roman" panose="02020603050405020304" pitchFamily="18" charset="0"/>
              </a:rPr>
              <a:t> </a:t>
            </a:r>
            <a:r>
              <a:rPr lang="en-US" sz="1000" kern="0" dirty="0">
                <a:solidFill>
                  <a:srgbClr val="000000"/>
                </a:solidFill>
                <a:effectLst/>
                <a:latin typeface="+mn-lt"/>
                <a:ea typeface="Times New Roman" panose="02020603050405020304" pitchFamily="18" charset="0"/>
              </a:rPr>
              <a:t>gene carriage may likely be a function instead of strain type. The boxes indicate separate ST clusters of isolates. For 4 of the 5 clusters with multiple isolates, </a:t>
            </a:r>
            <a:r>
              <a:rPr lang="en-US" sz="1000" kern="0" dirty="0" err="1">
                <a:solidFill>
                  <a:srgbClr val="000000"/>
                </a:solidFill>
                <a:effectLst/>
                <a:latin typeface="+mn-lt"/>
                <a:ea typeface="Times New Roman" panose="02020603050405020304" pitchFamily="18" charset="0"/>
              </a:rPr>
              <a:t>blaZ</a:t>
            </a:r>
            <a:r>
              <a:rPr lang="en-US" sz="1000" kern="0" dirty="0">
                <a:solidFill>
                  <a:srgbClr val="000000"/>
                </a:solidFill>
                <a:effectLst/>
                <a:latin typeface="+mn-lt"/>
                <a:ea typeface="Times New Roman" panose="02020603050405020304" pitchFamily="18" charset="0"/>
              </a:rPr>
              <a:t> gene carriage was uniform. </a:t>
            </a:r>
            <a:r>
              <a:rPr lang="en-US" sz="1000" dirty="0">
                <a:effectLst/>
                <a:latin typeface="+mn-lt"/>
                <a:ea typeface="Calibri" panose="020F0502020204030204" pitchFamily="34" charset="0"/>
              </a:rPr>
              <a:t>All isolates belonging to ST5 and ST48 were </a:t>
            </a:r>
            <a:r>
              <a:rPr lang="en-US" sz="1000" i="1" dirty="0" err="1">
                <a:effectLst/>
                <a:latin typeface="+mn-lt"/>
                <a:ea typeface="Calibri" panose="020F0502020204030204" pitchFamily="34" charset="0"/>
              </a:rPr>
              <a:t>blaZ</a:t>
            </a:r>
            <a:r>
              <a:rPr lang="en-US" sz="1000" i="1" dirty="0">
                <a:effectLst/>
                <a:latin typeface="+mn-lt"/>
                <a:ea typeface="Calibri" panose="020F0502020204030204" pitchFamily="34" charset="0"/>
              </a:rPr>
              <a:t> </a:t>
            </a:r>
            <a:r>
              <a:rPr lang="en-US" sz="1000" dirty="0">
                <a:effectLst/>
                <a:latin typeface="+mn-lt"/>
                <a:ea typeface="Calibri" panose="020F0502020204030204" pitchFamily="34" charset="0"/>
              </a:rPr>
              <a:t>positive, while no isolates belonging to ST25 and ST cluster 1 carried the gene. Only isolates belonging to ST6 were variable for </a:t>
            </a:r>
            <a:r>
              <a:rPr lang="en-US" sz="1000" i="1" dirty="0" err="1">
                <a:effectLst/>
                <a:latin typeface="+mn-lt"/>
                <a:ea typeface="Calibri" panose="020F0502020204030204" pitchFamily="34" charset="0"/>
              </a:rPr>
              <a:t>blaZ</a:t>
            </a:r>
            <a:r>
              <a:rPr lang="en-US" sz="1000" dirty="0">
                <a:effectLst/>
                <a:latin typeface="+mn-lt"/>
                <a:ea typeface="Calibri" panose="020F0502020204030204" pitchFamily="34" charset="0"/>
              </a:rPr>
              <a:t> carriage. As </a:t>
            </a:r>
            <a:r>
              <a:rPr lang="en-US" sz="1000" i="1" dirty="0" err="1">
                <a:effectLst/>
                <a:latin typeface="+mn-lt"/>
                <a:ea typeface="Calibri" panose="020F0502020204030204" pitchFamily="34" charset="0"/>
              </a:rPr>
              <a:t>blaZ</a:t>
            </a:r>
            <a:r>
              <a:rPr lang="en-US" sz="1000" dirty="0">
                <a:effectLst/>
                <a:latin typeface="+mn-lt"/>
                <a:ea typeface="Calibri" panose="020F0502020204030204" pitchFamily="34" charset="0"/>
              </a:rPr>
              <a:t> carriage was consistent for 4 of the 5 ST with multiple isolates, a formal statistical analysis exploring if ST predicted </a:t>
            </a:r>
            <a:r>
              <a:rPr lang="en-US" sz="1000" i="1" dirty="0" err="1">
                <a:effectLst/>
                <a:latin typeface="+mn-lt"/>
                <a:ea typeface="Calibri" panose="020F0502020204030204" pitchFamily="34" charset="0"/>
              </a:rPr>
              <a:t>blaZ</a:t>
            </a:r>
            <a:r>
              <a:rPr lang="en-US" sz="1000" dirty="0">
                <a:effectLst/>
                <a:latin typeface="+mn-lt"/>
                <a:ea typeface="Calibri" panose="020F0502020204030204" pitchFamily="34" charset="0"/>
              </a:rPr>
              <a:t> carriage was not possible.</a:t>
            </a:r>
          </a:p>
          <a:p>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31</a:t>
            </a:fld>
            <a:endParaRPr lang="en-US"/>
          </a:p>
        </p:txBody>
      </p:sp>
    </p:spTree>
    <p:extLst>
      <p:ext uri="{BB962C8B-B14F-4D97-AF65-F5344CB8AC3E}">
        <p14:creationId xmlns:p14="http://schemas.microsoft.com/office/powerpoint/2010/main" val="2939135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Then lastly, moving onto the virulence genes. </a:t>
            </a:r>
            <a:r>
              <a:rPr lang="en-US" sz="1000" dirty="0">
                <a:effectLst/>
                <a:latin typeface="+mn-lt"/>
                <a:ea typeface="Calibri" panose="020F0502020204030204" pitchFamily="34" charset="0"/>
              </a:rPr>
              <a:t>This figure shows the </a:t>
            </a:r>
            <a:r>
              <a:rPr lang="en-US" sz="1000" kern="100" dirty="0">
                <a:effectLst/>
                <a:latin typeface="+mn-lt"/>
                <a:ea typeface="Calibri" panose="020F0502020204030204" pitchFamily="34" charset="0"/>
                <a:cs typeface="Times New Roman" panose="02020603050405020304" pitchFamily="18" charset="0"/>
              </a:rPr>
              <a:t>distributions of putative virulence genes for 30 </a:t>
            </a:r>
            <a:r>
              <a:rPr lang="en-US" sz="1000" i="1" kern="100" dirty="0">
                <a:effectLst/>
                <a:latin typeface="+mn-lt"/>
                <a:ea typeface="Calibri" panose="020F0502020204030204" pitchFamily="34" charset="0"/>
                <a:cs typeface="Times New Roman" panose="02020603050405020304" pitchFamily="18" charset="0"/>
              </a:rPr>
              <a:t>Staphylococcus chromogenes</a:t>
            </a:r>
            <a:r>
              <a:rPr lang="en-US" sz="1000" kern="100" dirty="0">
                <a:effectLst/>
                <a:latin typeface="+mn-lt"/>
                <a:ea typeface="Calibri" panose="020F0502020204030204" pitchFamily="34" charset="0"/>
                <a:cs typeface="Times New Roman" panose="02020603050405020304" pitchFamily="18" charset="0"/>
              </a:rPr>
              <a:t> isolates, with one on each row all the way over to the left. Isolates of the same strain type are listed sequentially. Each virulence gene is listed along the bottom, and the presence or absence of a gene is indicated by whether or not that particular box is filled in for an isolate. Virulence genes are color-coded by functional group, with the legend over here indicating what category each gene belongs to.</a:t>
            </a:r>
            <a:endParaRPr lang="en-US" sz="1000" dirty="0">
              <a:effectLst/>
              <a:latin typeface="+mn-lt"/>
              <a:ea typeface="Calibri" panose="020F0502020204030204" pitchFamily="34" charset="0"/>
            </a:endParaRPr>
          </a:p>
          <a:p>
            <a:endParaRPr lang="en-US" sz="1000" dirty="0">
              <a:effectLst/>
              <a:latin typeface="+mn-lt"/>
              <a:ea typeface="Calibri" panose="020F0502020204030204" pitchFamily="34" charset="0"/>
            </a:endParaRPr>
          </a:p>
          <a:p>
            <a:r>
              <a:rPr lang="en-US" sz="1000" dirty="0">
                <a:effectLst/>
                <a:latin typeface="+mn-lt"/>
                <a:ea typeface="Calibri" panose="020F0502020204030204" pitchFamily="34" charset="0"/>
              </a:rPr>
              <a:t>62 unique VF were detected among the 30 </a:t>
            </a:r>
            <a:r>
              <a:rPr lang="en-US" sz="1000" i="1" dirty="0">
                <a:effectLst/>
                <a:latin typeface="+mn-lt"/>
                <a:ea typeface="Calibri" panose="020F0502020204030204" pitchFamily="34" charset="0"/>
              </a:rPr>
              <a:t>S. chromogenes</a:t>
            </a:r>
            <a:r>
              <a:rPr lang="en-US" sz="1000" dirty="0">
                <a:effectLst/>
                <a:latin typeface="+mn-lt"/>
                <a:ea typeface="Calibri" panose="020F0502020204030204" pitchFamily="34" charset="0"/>
              </a:rPr>
              <a:t> isolates. There were 39 VF identified which were present in 100% of isolates, which included all genes associated with iron uptake and metabolism, and those associated with production of phenol-soluble </a:t>
            </a:r>
            <a:r>
              <a:rPr lang="en-US" sz="1000" dirty="0" err="1">
                <a:effectLst/>
                <a:latin typeface="+mn-lt"/>
                <a:ea typeface="Calibri" panose="020F0502020204030204" pitchFamily="34" charset="0"/>
              </a:rPr>
              <a:t>modulins</a:t>
            </a:r>
            <a:r>
              <a:rPr lang="en-US" sz="1000" dirty="0">
                <a:effectLst/>
                <a:latin typeface="+mn-lt"/>
                <a:ea typeface="Calibri" panose="020F0502020204030204" pitchFamily="34" charset="0"/>
              </a:rPr>
              <a:t>, hemolysins, and an exfoliative toxin. </a:t>
            </a:r>
          </a:p>
          <a:p>
            <a:r>
              <a:rPr lang="en-US" sz="1000" dirty="0">
                <a:effectLst/>
                <a:latin typeface="+mn-lt"/>
                <a:ea typeface="Calibri" panose="020F0502020204030204" pitchFamily="34" charset="0"/>
              </a:rPr>
              <a:t>Two </a:t>
            </a:r>
            <a:r>
              <a:rPr lang="en-US" sz="1000" i="1" dirty="0">
                <a:effectLst/>
                <a:latin typeface="+mn-lt"/>
                <a:ea typeface="Calibri" panose="020F0502020204030204" pitchFamily="34" charset="0"/>
              </a:rPr>
              <a:t>S. chromogenes</a:t>
            </a:r>
            <a:r>
              <a:rPr lang="en-US" sz="1000" dirty="0">
                <a:effectLst/>
                <a:latin typeface="+mn-lt"/>
                <a:ea typeface="Calibri" panose="020F0502020204030204" pitchFamily="34" charset="0"/>
              </a:rPr>
              <a:t> isolates in the current study were positive for </a:t>
            </a:r>
            <a:r>
              <a:rPr lang="en-US" sz="1000" i="1" dirty="0" err="1">
                <a:effectLst/>
                <a:latin typeface="+mn-lt"/>
                <a:ea typeface="Calibri" panose="020F0502020204030204" pitchFamily="34" charset="0"/>
              </a:rPr>
              <a:t>coa</a:t>
            </a:r>
            <a:r>
              <a:rPr lang="en-US" sz="1000" i="1" dirty="0">
                <a:effectLst/>
                <a:latin typeface="+mn-lt"/>
                <a:ea typeface="Calibri" panose="020F0502020204030204" pitchFamily="34" charset="0"/>
              </a:rPr>
              <a:t>,</a:t>
            </a:r>
            <a:r>
              <a:rPr lang="en-US" sz="1000" dirty="0">
                <a:effectLst/>
                <a:latin typeface="+mn-lt"/>
                <a:ea typeface="Calibri" panose="020F0502020204030204" pitchFamily="34" charset="0"/>
              </a:rPr>
              <a:t> the gene encoding for the staphylocoagulase enzyme. </a:t>
            </a:r>
            <a:r>
              <a:rPr lang="en-US" sz="1000" i="1" dirty="0" err="1">
                <a:effectLst/>
                <a:latin typeface="+mn-lt"/>
                <a:ea typeface="Calibri" panose="020F0502020204030204" pitchFamily="34" charset="0"/>
              </a:rPr>
              <a:t>coa</a:t>
            </a:r>
            <a:r>
              <a:rPr lang="en-US" sz="1000" dirty="0">
                <a:effectLst/>
                <a:latin typeface="+mn-lt"/>
                <a:ea typeface="Calibri" panose="020F0502020204030204" pitchFamily="34" charset="0"/>
              </a:rPr>
              <a:t> has previously been identified in other species of non-aureus staphylococci, but has not been widely reported for </a:t>
            </a:r>
            <a:r>
              <a:rPr lang="en-US" sz="1000" i="1" dirty="0">
                <a:effectLst/>
                <a:latin typeface="+mn-lt"/>
                <a:ea typeface="Calibri" panose="020F0502020204030204" pitchFamily="34" charset="0"/>
              </a:rPr>
              <a:t>S. chromogenes</a:t>
            </a:r>
            <a:r>
              <a:rPr lang="en-US" sz="1000" dirty="0">
                <a:effectLst/>
                <a:latin typeface="+mn-lt"/>
                <a:ea typeface="Calibri" panose="020F0502020204030204" pitchFamily="34" charset="0"/>
              </a:rPr>
              <a:t> from bovine IMI. Another interesting finding was that the gene encoding exfoliative toxin type C was present in all 30 of the isolates in the current study. Exfoliative toxins in NAS have been identified from broiler chickens, but are not widely reported from isolates of bovine IMI. </a:t>
            </a:r>
          </a:p>
          <a:p>
            <a:endParaRPr lang="en-US" sz="1000" dirty="0">
              <a:latin typeface="+mn-lt"/>
            </a:endParaRPr>
          </a:p>
          <a:p>
            <a:r>
              <a:rPr lang="en-US" sz="1000" dirty="0">
                <a:effectLst/>
                <a:latin typeface="+mn-lt"/>
                <a:ea typeface="Calibri" panose="020F0502020204030204" pitchFamily="34" charset="0"/>
              </a:rPr>
              <a:t>The median number of VF per isolate found in both SCC categories was 44. Total number of VF identified per isolate was not found to be a significant predictor of whether an isolate would be in the HIGH or LOW SCC IMI category. </a:t>
            </a:r>
          </a:p>
          <a:p>
            <a:endParaRPr lang="en-US" sz="1000" dirty="0">
              <a:effectLst/>
              <a:latin typeface="+mn-lt"/>
              <a:ea typeface="Calibri" panose="020F0502020204030204" pitchFamily="34" charset="0"/>
            </a:endParaRPr>
          </a:p>
          <a:p>
            <a:r>
              <a:rPr lang="en-US" sz="1000" dirty="0">
                <a:effectLst/>
                <a:latin typeface="+mn-lt"/>
                <a:ea typeface="Calibri" panose="020F0502020204030204" pitchFamily="34" charset="0"/>
              </a:rPr>
              <a:t>------</a:t>
            </a:r>
          </a:p>
          <a:p>
            <a:r>
              <a:rPr lang="en-US" sz="1000" dirty="0">
                <a:effectLst/>
                <a:latin typeface="+mn-lt"/>
                <a:ea typeface="Calibri" panose="020F0502020204030204" pitchFamily="34" charset="0"/>
              </a:rPr>
              <a:t>range for the HIGH category 44-51 and the range for the LOW category was 43-50. </a:t>
            </a:r>
          </a:p>
          <a:p>
            <a:endParaRPr lang="en-US" sz="1000" dirty="0">
              <a:effectLst/>
              <a:latin typeface="+mn-lt"/>
              <a:ea typeface="Calibri" panose="020F0502020204030204" pitchFamily="34" charset="0"/>
            </a:endParaRPr>
          </a:p>
          <a:p>
            <a:r>
              <a:rPr lang="en-US" sz="1000" dirty="0">
                <a:effectLst/>
                <a:latin typeface="+mn-lt"/>
                <a:ea typeface="Calibri" panose="020F0502020204030204" pitchFamily="34" charset="0"/>
              </a:rPr>
              <a:t>//// </a:t>
            </a:r>
            <a:r>
              <a:rPr lang="en-US" sz="1000" dirty="0" err="1">
                <a:effectLst/>
                <a:latin typeface="+mn-lt"/>
                <a:ea typeface="Calibri" panose="020F0502020204030204" pitchFamily="34" charset="0"/>
              </a:rPr>
              <a:t>Staphylocoagulase</a:t>
            </a:r>
            <a:r>
              <a:rPr lang="en-US" sz="1000" dirty="0">
                <a:effectLst/>
                <a:latin typeface="+mn-lt"/>
                <a:ea typeface="Calibri" panose="020F0502020204030204" pitchFamily="34" charset="0"/>
              </a:rPr>
              <a:t> binds to prothrombin in the host, ultimately forming a fibrin clot which shields the bacteria from the host's defenses and causes localized clotting.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 total of 677 VF were identified among the 15 isolates in the HIGH SCC IMI category, compared to 670 total VF for the 15 LOW SCC IMI isolates. The median number of VF found in both categories was 44. There were 61 different VF detected in isolates belonging to the HIGH SCC IMI category, and 57 different VF found in the LOW category. </a:t>
            </a:r>
          </a:p>
          <a:p>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32</a:t>
            </a:fld>
            <a:endParaRPr lang="en-US"/>
          </a:p>
        </p:txBody>
      </p:sp>
    </p:spTree>
    <p:extLst>
      <p:ext uri="{BB962C8B-B14F-4D97-AF65-F5344CB8AC3E}">
        <p14:creationId xmlns:p14="http://schemas.microsoft.com/office/powerpoint/2010/main" val="771302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These superimposed red boxes delineate the 5 ST clusters. As was the case with </a:t>
            </a:r>
            <a:r>
              <a:rPr lang="en-US" sz="1000" kern="100" dirty="0" err="1">
                <a:effectLst/>
                <a:latin typeface="+mn-lt"/>
                <a:ea typeface="Calibri" panose="020F0502020204030204" pitchFamily="34" charset="0"/>
                <a:cs typeface="Times New Roman" panose="02020603050405020304" pitchFamily="18" charset="0"/>
              </a:rPr>
              <a:t>blaZ</a:t>
            </a:r>
            <a:r>
              <a:rPr lang="en-US" sz="1000" kern="100" dirty="0">
                <a:effectLst/>
                <a:latin typeface="+mn-lt"/>
                <a:ea typeface="Calibri" panose="020F0502020204030204" pitchFamily="34" charset="0"/>
                <a:cs typeface="Times New Roman" panose="02020603050405020304" pitchFamily="18" charset="0"/>
              </a:rPr>
              <a:t> carriage, this demonstrates how the presence and distribution of virulence genes appears instead to be a function of strain type for S. chromogenes.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The number of VF identified belonging to each isolate in the 5 ST clusters showed little to no variation; total number of VF identified per isolate was uniform for 3 of the 5 ST (25, 6, 48), 8 of 9 isolates in ST cluster 1 contained the same number of VF (with the remaining one differing by 1 VF), and the isolates in ST5 ranged from 44-48 VF identified per isolate. </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Visually, you can see that most of the limited differences in presence or absence of VF are specific to particular ST. This included the presence of </a:t>
            </a:r>
            <a:r>
              <a:rPr lang="en-US" sz="1000" i="1" dirty="0" err="1">
                <a:effectLst/>
                <a:latin typeface="+mn-lt"/>
                <a:ea typeface="Calibri" panose="020F0502020204030204" pitchFamily="34" charset="0"/>
              </a:rPr>
              <a:t>capJ</a:t>
            </a:r>
            <a:r>
              <a:rPr lang="en-US" sz="1000" dirty="0">
                <a:effectLst/>
                <a:latin typeface="+mn-lt"/>
                <a:ea typeface="Calibri" panose="020F0502020204030204" pitchFamily="34" charset="0"/>
              </a:rPr>
              <a:t>, </a:t>
            </a:r>
            <a:r>
              <a:rPr lang="en-US" sz="1000" i="1" dirty="0" err="1">
                <a:effectLst/>
                <a:latin typeface="+mn-lt"/>
                <a:ea typeface="Calibri" panose="020F0502020204030204" pitchFamily="34" charset="0"/>
              </a:rPr>
              <a:t>capH</a:t>
            </a:r>
            <a:r>
              <a:rPr lang="en-US" sz="1000" i="1" dirty="0">
                <a:effectLst/>
                <a:latin typeface="+mn-lt"/>
                <a:ea typeface="Calibri" panose="020F0502020204030204" pitchFamily="34" charset="0"/>
              </a:rPr>
              <a:t> </a:t>
            </a:r>
            <a:r>
              <a:rPr lang="en-US" sz="1000" dirty="0">
                <a:effectLst/>
                <a:latin typeface="+mn-lt"/>
                <a:ea typeface="Calibri" panose="020F0502020204030204" pitchFamily="34" charset="0"/>
              </a:rPr>
              <a:t>(both related to capsule formation), and </a:t>
            </a:r>
            <a:r>
              <a:rPr lang="en-US" sz="1000" i="1" dirty="0" err="1">
                <a:effectLst/>
                <a:latin typeface="+mn-lt"/>
                <a:ea typeface="Calibri" panose="020F0502020204030204" pitchFamily="34" charset="0"/>
              </a:rPr>
              <a:t>coa</a:t>
            </a:r>
            <a:r>
              <a:rPr lang="en-US" sz="1000" i="1" dirty="0">
                <a:effectLst/>
                <a:latin typeface="+mn-lt"/>
                <a:ea typeface="Calibri" panose="020F0502020204030204" pitchFamily="34" charset="0"/>
              </a:rPr>
              <a:t> </a:t>
            </a:r>
            <a:r>
              <a:rPr lang="en-US" sz="1000" dirty="0">
                <a:effectLst/>
                <a:latin typeface="+mn-lt"/>
                <a:ea typeface="Calibri" panose="020F0502020204030204" pitchFamily="34" charset="0"/>
              </a:rPr>
              <a:t>(staphylocoagulase enzyme), and the absence of </a:t>
            </a:r>
            <a:r>
              <a:rPr lang="en-US" sz="1000" i="1" dirty="0" err="1">
                <a:effectLst/>
                <a:latin typeface="+mn-lt"/>
                <a:ea typeface="Calibri" panose="020F0502020204030204" pitchFamily="34" charset="0"/>
              </a:rPr>
              <a:t>fnbA</a:t>
            </a:r>
            <a:r>
              <a:rPr lang="en-US" sz="1000" i="1" dirty="0">
                <a:effectLst/>
                <a:latin typeface="+mn-lt"/>
                <a:ea typeface="Calibri" panose="020F0502020204030204" pitchFamily="34" charset="0"/>
              </a:rPr>
              <a:t>, </a:t>
            </a:r>
            <a:r>
              <a:rPr lang="en-US" sz="1000" i="1" dirty="0" err="1">
                <a:effectLst/>
                <a:latin typeface="+mn-lt"/>
                <a:ea typeface="Calibri" panose="020F0502020204030204" pitchFamily="34" charset="0"/>
              </a:rPr>
              <a:t>fnbB</a:t>
            </a:r>
            <a:r>
              <a:rPr lang="en-US" sz="1000" i="1" dirty="0">
                <a:effectLst/>
                <a:latin typeface="+mn-lt"/>
                <a:ea typeface="Calibri" panose="020F0502020204030204" pitchFamily="34" charset="0"/>
              </a:rPr>
              <a:t> </a:t>
            </a:r>
            <a:r>
              <a:rPr lang="en-US" sz="1000" dirty="0">
                <a:effectLst/>
                <a:latin typeface="+mn-lt"/>
                <a:ea typeface="Calibri" panose="020F0502020204030204" pitchFamily="34" charset="0"/>
              </a:rPr>
              <a:t>(both related to adherence), and </a:t>
            </a:r>
            <a:r>
              <a:rPr lang="en-US" sz="1000" i="1" dirty="0" err="1">
                <a:effectLst/>
                <a:latin typeface="+mn-lt"/>
                <a:ea typeface="Calibri" panose="020F0502020204030204" pitchFamily="34" charset="0"/>
              </a:rPr>
              <a:t>capN</a:t>
            </a:r>
            <a:r>
              <a:rPr lang="en-US" sz="1000" dirty="0">
                <a:effectLst/>
                <a:latin typeface="+mn-lt"/>
                <a:ea typeface="Calibri" panose="020F0502020204030204" pitchFamily="34" charset="0"/>
              </a:rPr>
              <a:t> for both isolates belonging to ST25; and the presence of </a:t>
            </a:r>
            <a:r>
              <a:rPr lang="en-US" sz="1000" i="1" dirty="0">
                <a:effectLst/>
                <a:latin typeface="+mn-lt"/>
                <a:ea typeface="Calibri" panose="020F0502020204030204" pitchFamily="34" charset="0"/>
              </a:rPr>
              <a:t>set21</a:t>
            </a:r>
            <a:r>
              <a:rPr lang="en-US" sz="1000" dirty="0">
                <a:effectLst/>
                <a:latin typeface="+mn-lt"/>
                <a:ea typeface="Calibri" panose="020F0502020204030204" pitchFamily="34" charset="0"/>
              </a:rPr>
              <a:t> (exotoxins) in both isolates belonging to ST48. </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As the number of VF identified per isolate was fairly consistent across a given ST, a formal statistical analysis exploring if a particular ST (or ST cluster) was a significant predictor of VF number was not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All isolates belonging to ST6 (n = 9) and ST25 (n = 2) had 44 VF identified, both isolates in ST48 (n = 2) had 50 VF identified, and 8 of the 9 isolates belonging to ST176 had 44 (1 had 43). The 3 isolates of ST5 had some variation in number of VF (44, 47, 48 genes each).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ST uniform for the most part- but, Assembly 12 and 10- little different from assembly 24; 12 and 10 from one farm, 24 from a different farm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 Two isolates of singleton ST (ST177 and ST136) which were not classified as a cluster but were grouped together 42% of the time in the phylogenetic analysis were the only 2 isolates positive for the staphylococcal exotoxin genes </a:t>
            </a:r>
            <a:r>
              <a:rPr lang="en-US" sz="1000" i="1" dirty="0">
                <a:effectLst/>
                <a:latin typeface="+mn-lt"/>
                <a:ea typeface="Calibri" panose="020F0502020204030204" pitchFamily="34" charset="0"/>
              </a:rPr>
              <a:t>set10 </a:t>
            </a:r>
            <a:r>
              <a:rPr lang="en-US" sz="1000" dirty="0">
                <a:effectLst/>
                <a:latin typeface="+mn-lt"/>
                <a:ea typeface="Calibri" panose="020F0502020204030204" pitchFamily="34" charset="0"/>
              </a:rPr>
              <a:t>and </a:t>
            </a:r>
            <a:r>
              <a:rPr lang="en-US" sz="1000" i="1" dirty="0">
                <a:effectLst/>
                <a:latin typeface="+mn-lt"/>
                <a:ea typeface="Calibri" panose="020F0502020204030204" pitchFamily="34" charset="0"/>
              </a:rPr>
              <a:t>set34.</a:t>
            </a:r>
            <a:r>
              <a:rPr lang="en-US" sz="1000" dirty="0">
                <a:effectLst/>
                <a:latin typeface="+mn-lt"/>
                <a:ea typeface="Calibri" panose="020F0502020204030204" pitchFamily="34" charset="0"/>
              </a:rPr>
              <a:t> An exception to this was that the full complement of genes associated with the type VII secretion system (</a:t>
            </a:r>
            <a:r>
              <a:rPr lang="en-US" sz="1000" i="1" dirty="0" err="1">
                <a:effectLst/>
                <a:latin typeface="+mn-lt"/>
                <a:ea typeface="Calibri" panose="020F0502020204030204" pitchFamily="34" charset="0"/>
              </a:rPr>
              <a:t>esaA</a:t>
            </a:r>
            <a:r>
              <a:rPr lang="en-US" sz="1000" i="1" dirty="0">
                <a:effectLst/>
                <a:latin typeface="+mn-lt"/>
                <a:ea typeface="Calibri" panose="020F0502020204030204" pitchFamily="34" charset="0"/>
              </a:rPr>
              <a:t>, </a:t>
            </a:r>
            <a:r>
              <a:rPr lang="en-US" sz="1000" i="1" dirty="0" err="1">
                <a:effectLst/>
                <a:latin typeface="+mn-lt"/>
                <a:ea typeface="Calibri" panose="020F0502020204030204" pitchFamily="34" charset="0"/>
              </a:rPr>
              <a:t>esaB</a:t>
            </a:r>
            <a:r>
              <a:rPr lang="en-US" sz="1000" i="1" dirty="0">
                <a:effectLst/>
                <a:latin typeface="+mn-lt"/>
                <a:ea typeface="Calibri" panose="020F0502020204030204" pitchFamily="34" charset="0"/>
              </a:rPr>
              <a:t>, </a:t>
            </a:r>
            <a:r>
              <a:rPr lang="en-US" sz="1000" i="1" dirty="0" err="1">
                <a:effectLst/>
                <a:latin typeface="+mn-lt"/>
                <a:ea typeface="Calibri" panose="020F0502020204030204" pitchFamily="34" charset="0"/>
              </a:rPr>
              <a:t>essA</a:t>
            </a:r>
            <a:r>
              <a:rPr lang="en-US" sz="1000" i="1" dirty="0">
                <a:effectLst/>
                <a:latin typeface="+mn-lt"/>
                <a:ea typeface="Calibri" panose="020F0502020204030204" pitchFamily="34" charset="0"/>
              </a:rPr>
              <a:t>, </a:t>
            </a:r>
            <a:r>
              <a:rPr lang="en-US" sz="1000" i="1" dirty="0" err="1">
                <a:effectLst/>
                <a:latin typeface="+mn-lt"/>
                <a:ea typeface="Calibri" panose="020F0502020204030204" pitchFamily="34" charset="0"/>
              </a:rPr>
              <a:t>essB</a:t>
            </a:r>
            <a:r>
              <a:rPr lang="en-US" sz="1000" i="1" dirty="0">
                <a:effectLst/>
                <a:latin typeface="+mn-lt"/>
                <a:ea typeface="Calibri" panose="020F0502020204030204" pitchFamily="34" charset="0"/>
              </a:rPr>
              <a:t>, </a:t>
            </a:r>
            <a:r>
              <a:rPr lang="en-US" sz="1000" i="1" dirty="0" err="1">
                <a:effectLst/>
                <a:latin typeface="+mn-lt"/>
                <a:ea typeface="Calibri" panose="020F0502020204030204" pitchFamily="34" charset="0"/>
              </a:rPr>
              <a:t>essC</a:t>
            </a:r>
            <a:r>
              <a:rPr lang="en-US" sz="1000" i="1" dirty="0">
                <a:effectLst/>
                <a:latin typeface="+mn-lt"/>
                <a:ea typeface="Calibri" panose="020F0502020204030204" pitchFamily="34" charset="0"/>
              </a:rPr>
              <a:t>, </a:t>
            </a:r>
            <a:r>
              <a:rPr lang="en-US" sz="1000" i="1" dirty="0" err="1">
                <a:effectLst/>
                <a:latin typeface="+mn-lt"/>
                <a:ea typeface="Calibri" panose="020F0502020204030204" pitchFamily="34" charset="0"/>
              </a:rPr>
              <a:t>esxA</a:t>
            </a:r>
            <a:r>
              <a:rPr lang="en-US" sz="1000" dirty="0">
                <a:effectLst/>
                <a:latin typeface="+mn-lt"/>
                <a:ea typeface="Calibri" panose="020F0502020204030204" pitchFamily="34" charset="0"/>
              </a:rPr>
              <a:t>) were only found in isolates from ST48 and ST177, which were not clustered together in the phylogenetic analysis. ////</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33</a:t>
            </a:fld>
            <a:endParaRPr lang="en-US"/>
          </a:p>
        </p:txBody>
      </p:sp>
    </p:spTree>
    <p:extLst>
      <p:ext uri="{BB962C8B-B14F-4D97-AF65-F5344CB8AC3E}">
        <p14:creationId xmlns:p14="http://schemas.microsoft.com/office/powerpoint/2010/main" val="4279429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effectLst/>
                <a:latin typeface="+mn-lt"/>
                <a:ea typeface="Calibri" panose="020F0502020204030204" pitchFamily="34" charset="0"/>
              </a:rPr>
              <a:t>Findings from our third study underscore the importance of </a:t>
            </a:r>
            <a:r>
              <a:rPr lang="en-US" sz="1000" i="1" dirty="0">
                <a:effectLst/>
                <a:latin typeface="+mn-lt"/>
                <a:ea typeface="Calibri" panose="020F0502020204030204" pitchFamily="34" charset="0"/>
              </a:rPr>
              <a:t>Staph. chromogenes </a:t>
            </a:r>
            <a:r>
              <a:rPr lang="en-US" sz="1000" dirty="0">
                <a:effectLst/>
                <a:latin typeface="+mn-lt"/>
                <a:ea typeface="Calibri" panose="020F0502020204030204" pitchFamily="34" charset="0"/>
              </a:rPr>
              <a:t>specifically as a mastitis pathogen. We found 33% of </a:t>
            </a:r>
            <a:r>
              <a:rPr lang="en-US" sz="1000" i="0" dirty="0">
                <a:effectLst/>
                <a:latin typeface="+mn-lt"/>
                <a:ea typeface="Calibri" panose="020F0502020204030204" pitchFamily="34" charset="0"/>
              </a:rPr>
              <a:t>isolates causing persistent IMI carried the </a:t>
            </a:r>
            <a:r>
              <a:rPr lang="en-US" sz="1000" i="0" dirty="0" err="1">
                <a:effectLst/>
                <a:latin typeface="+mn-lt"/>
                <a:ea typeface="Calibri" panose="020F0502020204030204" pitchFamily="34" charset="0"/>
              </a:rPr>
              <a:t>blaZ</a:t>
            </a:r>
            <a:r>
              <a:rPr lang="en-US" sz="1000" i="0" dirty="0">
                <a:effectLst/>
                <a:latin typeface="+mn-lt"/>
                <a:ea typeface="Calibri" panose="020F0502020204030204" pitchFamily="34" charset="0"/>
              </a:rPr>
              <a:t> gene encoding penicillin resistance</a:t>
            </a:r>
            <a:r>
              <a:rPr lang="en-US" sz="1000" dirty="0">
                <a:effectLst/>
                <a:latin typeface="+mn-lt"/>
                <a:ea typeface="Calibri" panose="020F0502020204030204" pitchFamily="34" charset="0"/>
              </a:rPr>
              <a:t>, which is especially noteworthy as these isolates originated from organic farms and are not experiencing selective pressure from antimicrobial use. </a:t>
            </a:r>
            <a:r>
              <a:rPr lang="en-US" sz="1000" dirty="0"/>
              <a:t>Furthermore, our findings indicate that certain strains of chromogenes may exhibit contagious behavior within a herd, though these observations could also align with transmission via a common point source.</a:t>
            </a:r>
          </a:p>
          <a:p>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This work contributes to the understanding of intraspecies diversity within </a:t>
            </a:r>
            <a:r>
              <a:rPr lang="en-US" sz="1000" i="1" kern="100" dirty="0">
                <a:effectLst/>
                <a:latin typeface="+mn-lt"/>
                <a:ea typeface="Calibri" panose="020F0502020204030204" pitchFamily="34" charset="0"/>
                <a:cs typeface="Times New Roman" panose="02020603050405020304" pitchFamily="18" charset="0"/>
              </a:rPr>
              <a:t>Staph. chromogenes. </a:t>
            </a:r>
            <a:r>
              <a:rPr lang="en-US" sz="1000" kern="100" dirty="0">
                <a:effectLst/>
                <a:latin typeface="+mn-lt"/>
                <a:ea typeface="Calibri" panose="020F0502020204030204" pitchFamily="34" charset="0"/>
                <a:cs typeface="Times New Roman" panose="02020603050405020304" pitchFamily="18" charset="0"/>
              </a:rPr>
              <a:t>10 ST were identified to be causing 30 persistent IMI, including four novel ST. The AMR and virulence profile for 30 </a:t>
            </a:r>
            <a:r>
              <a:rPr lang="en-US" sz="1000" i="1" kern="100" dirty="0">
                <a:effectLst/>
                <a:latin typeface="+mn-lt"/>
                <a:ea typeface="Calibri" panose="020F0502020204030204" pitchFamily="34" charset="0"/>
                <a:cs typeface="Times New Roman" panose="02020603050405020304" pitchFamily="18" charset="0"/>
              </a:rPr>
              <a:t>Staph. chromogenes</a:t>
            </a:r>
            <a:r>
              <a:rPr lang="en-US" sz="1000" kern="100" dirty="0">
                <a:effectLst/>
                <a:latin typeface="+mn-lt"/>
                <a:ea typeface="Calibri" panose="020F0502020204030204" pitchFamily="34" charset="0"/>
                <a:cs typeface="Times New Roman" panose="02020603050405020304" pitchFamily="18" charset="0"/>
              </a:rPr>
              <a:t> were described from whole genome sequence data. Although s</a:t>
            </a:r>
            <a:r>
              <a:rPr lang="en-US" sz="1000" dirty="0"/>
              <a:t>train type, ARG carriage, or number of VF did not predict SCC status</a:t>
            </a:r>
            <a:r>
              <a:rPr lang="en-US" sz="1000" kern="100" dirty="0">
                <a:effectLst/>
                <a:latin typeface="+mn-lt"/>
                <a:ea typeface="Calibri" panose="020F0502020204030204" pitchFamily="34" charset="0"/>
                <a:cs typeface="Times New Roman" panose="02020603050405020304" pitchFamily="18" charset="0"/>
              </a:rPr>
              <a:t>, findings seem to indicate a genetic basis for virulence and AMR carriage in </a:t>
            </a:r>
            <a:r>
              <a:rPr lang="en-US" sz="1000" i="1" kern="100" dirty="0">
                <a:effectLst/>
                <a:latin typeface="+mn-lt"/>
                <a:ea typeface="Calibri" panose="020F0502020204030204" pitchFamily="34" charset="0"/>
                <a:cs typeface="Times New Roman" panose="02020603050405020304" pitchFamily="18" charset="0"/>
              </a:rPr>
              <a:t>Staph. chromogenes.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latin typeface="+mn-lt"/>
              <a:ea typeface="Calibri" panose="020F0502020204030204" pitchFamily="34" charset="0"/>
              <a:cs typeface="Times New Roman" panose="02020603050405020304" pitchFamily="18" charset="0"/>
            </a:endParaRPr>
          </a:p>
          <a:p>
            <a:pPr marL="0" indent="0">
              <a:buSzPct val="75000"/>
              <a:buNone/>
            </a:pPr>
            <a:r>
              <a:rPr lang="en-US" sz="1000" b="0" i="0" dirty="0">
                <a:latin typeface="+mn-lt"/>
                <a:ea typeface="Calibri" panose="020F0502020204030204" pitchFamily="34" charset="0"/>
                <a:cs typeface="Times New Roman" panose="02020603050405020304" pitchFamily="18" charset="0"/>
              </a:rPr>
              <a:t>Lastly, two virulence factors were found which have not yet been widely reported to be present in isolates of staph chromogenes from bovine IMI, which were</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 </a:t>
            </a:r>
            <a:r>
              <a:rPr kumimoji="0" lang="en-US" sz="1000" b="0" i="0" u="none" strike="noStrike" kern="1200" cap="none" spc="0" normalizeH="0" baseline="0" noProof="0" dirty="0" err="1">
                <a:ln>
                  <a:noFill/>
                </a:ln>
                <a:solidFill>
                  <a:prstClr val="black"/>
                </a:solidFill>
                <a:effectLst/>
                <a:uLnTx/>
                <a:uFillTx/>
                <a:latin typeface="+mn-lt"/>
                <a:ea typeface="Calibri" panose="020F0502020204030204" pitchFamily="34" charset="0"/>
                <a:cs typeface="Times New Roman" panose="02020603050405020304" pitchFamily="18" charset="0"/>
              </a:rPr>
              <a:t>staphylocoagulase</a:t>
            </a: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 exfoliative toxin type c</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~38 minutes?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2 ST25 from same farm</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2 ST 48 from 2 different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ST6 from 5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ST5 from 2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ST1 from 2 farms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i="1" dirty="0">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i="1" dirty="0">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dirty="0">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539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This work has brought to mind a lot of directions for future research...</a:t>
            </a:r>
          </a:p>
          <a:p>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A fairly high proportion of isolates were positive for the </a:t>
            </a:r>
            <a:r>
              <a:rPr lang="en-US" sz="1000" dirty="0" err="1">
                <a:latin typeface="+mn-lt"/>
              </a:rPr>
              <a:t>blaZ</a:t>
            </a:r>
            <a:r>
              <a:rPr lang="en-US" sz="1000" dirty="0">
                <a:latin typeface="+mn-lt"/>
              </a:rPr>
              <a:t> gene, </a:t>
            </a:r>
            <a:r>
              <a:rPr lang="en-US" sz="1000" dirty="0">
                <a:effectLst/>
                <a:latin typeface="+mn-lt"/>
                <a:ea typeface="Calibri" panose="020F0502020204030204" pitchFamily="34" charset="0"/>
              </a:rPr>
              <a:t>but carriage of a particular resistance gene does not always translate into phenotypic resistance. It would be interesting to explore the concordance between phenotypic and genotypic resistance results for these isolates. Twelve of the 30 isolates from this project underwent phenotypic susceptibility testing for penicillin for a different study, with 100% agreement between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carriage status and susceptibility. 4 out of 4 isolates positive for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were penicillin resistant, while 8 isolates negative for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were penicillin susceptible.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 related question would be identifying whether the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gene is located on a mobile genetic element (usually a plasmid) or chromosomally for these isolates. Location of </a:t>
            </a:r>
            <a:r>
              <a:rPr lang="en-US" sz="1000" i="1" dirty="0" err="1">
                <a:effectLst/>
                <a:latin typeface="+mn-lt"/>
                <a:ea typeface="Calibri" panose="020F0502020204030204" pitchFamily="34" charset="0"/>
              </a:rPr>
              <a:t>blaZ</a:t>
            </a:r>
            <a:r>
              <a:rPr lang="en-US" sz="1000" dirty="0">
                <a:effectLst/>
                <a:latin typeface="+mn-lt"/>
                <a:ea typeface="Calibri" panose="020F0502020204030204" pitchFamily="34" charset="0"/>
              </a:rPr>
              <a:t> carriage is not well characterized for </a:t>
            </a:r>
            <a:r>
              <a:rPr lang="en-US" sz="1000" i="1" dirty="0">
                <a:effectLst/>
                <a:latin typeface="+mn-lt"/>
                <a:ea typeface="Calibri" panose="020F0502020204030204" pitchFamily="34" charset="0"/>
              </a:rPr>
              <a:t>Staph. chromogenes </a:t>
            </a:r>
            <a:r>
              <a:rPr lang="en-US" sz="1000" i="0" dirty="0">
                <a:effectLst/>
                <a:latin typeface="+mn-lt"/>
                <a:ea typeface="Calibri" panose="020F0502020204030204" pitchFamily="34" charset="0"/>
              </a:rPr>
              <a:t>originating from bovine IMI</a:t>
            </a:r>
            <a:r>
              <a:rPr lang="en-US" sz="1000" i="1" dirty="0">
                <a:effectLst/>
                <a:latin typeface="+mn-lt"/>
                <a:ea typeface="Calibri" panose="020F0502020204030204" pitchFamily="34" charset="0"/>
              </a:rPr>
              <a:t>. </a:t>
            </a:r>
            <a:r>
              <a:rPr lang="en-US" sz="1000" i="0" dirty="0">
                <a:effectLst/>
                <a:latin typeface="+mn-lt"/>
                <a:ea typeface="Calibri" panose="020F0502020204030204" pitchFamily="34" charset="0"/>
              </a:rPr>
              <a:t>Some p</a:t>
            </a:r>
            <a:r>
              <a:rPr lang="en-US" sz="1000" dirty="0">
                <a:effectLst/>
                <a:latin typeface="+mn-lt"/>
                <a:ea typeface="Calibri" panose="020F0502020204030204" pitchFamily="34" charset="0"/>
              </a:rPr>
              <a:t>reliminary work has shown that out of the 10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positive isolates in the current study, 4 were negative for plasmid carriage. </a:t>
            </a:r>
            <a:r>
              <a:rPr lang="en-US" sz="1000" kern="100" dirty="0">
                <a:effectLst/>
                <a:latin typeface="+mn-lt"/>
                <a:ea typeface="Calibri" panose="020F0502020204030204" pitchFamily="34" charset="0"/>
                <a:cs typeface="Times New Roman" panose="02020603050405020304" pitchFamily="18" charset="0"/>
              </a:rPr>
              <a:t>Resistance genes located on mobile genetic elements are more efficiently transmitted through populations of bacteria, so location of the gene would have ramifications for the transmission of penicillin resistance among staphylococci causing IMI on dairy farms.</a:t>
            </a:r>
          </a:p>
          <a:p>
            <a:endParaRPr lang="en-US" sz="1000" dirty="0">
              <a:effectLst/>
              <a:latin typeface="+mn-lt"/>
              <a:ea typeface="Calibri" panose="020F0502020204030204" pitchFamily="34" charset="0"/>
            </a:endParaRPr>
          </a:p>
          <a:p>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35</a:t>
            </a:fld>
            <a:endParaRPr lang="en-US"/>
          </a:p>
        </p:txBody>
      </p:sp>
    </p:spTree>
    <p:extLst>
      <p:ext uri="{BB962C8B-B14F-4D97-AF65-F5344CB8AC3E}">
        <p14:creationId xmlns:p14="http://schemas.microsoft.com/office/powerpoint/2010/main" val="833449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Although I’m certainly not the first or last researcher to say as much, this work underscores that non-aureus staphylococci and mammaliicocci are indeed </a:t>
            </a:r>
            <a:r>
              <a:rPr lang="en-US" sz="1000" dirty="0"/>
              <a:t>deserving of serious attention and should no longer be dismissed as 'minor' mastitis pathogens, as they have been previously classified. </a:t>
            </a:r>
            <a:r>
              <a:rPr lang="en-US" sz="1000" dirty="0">
                <a:effectLst/>
                <a:latin typeface="+mn-lt"/>
                <a:ea typeface="Calibri" panose="020F0502020204030204" pitchFamily="34" charset="0"/>
              </a:rPr>
              <a:t>Taken together, this research generated foundational knowledge about the epidemiology of staphylococci causing mastitis on organic dairy farms in Vermont. While all dairy producers rely on best management practices to support cow health, mastitis control is of the utmost importance in the prevention of IMI on organic farms. Better understanding the epidemiology of mastitis pathogens leads to more effective measures which prevent or limit transmission of IMI. Mitigating the effect of mastitis caused by staphylococci through more effective, targeted prevention and control measures helps dairy producers achieve quality price premiums and results in a higher-quality product for consumers.</a:t>
            </a:r>
          </a:p>
          <a:p>
            <a:endParaRPr lang="en-US" sz="1000" dirty="0">
              <a:effectLst/>
              <a:latin typeface="+mn-lt"/>
              <a:ea typeface="Calibri" panose="020F0502020204030204" pitchFamily="34" charset="0"/>
            </a:endParaRPr>
          </a:p>
          <a:p>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36</a:t>
            </a:fld>
            <a:endParaRPr lang="en-US"/>
          </a:p>
        </p:txBody>
      </p:sp>
    </p:spTree>
    <p:extLst>
      <p:ext uri="{BB962C8B-B14F-4D97-AF65-F5344CB8AC3E}">
        <p14:creationId xmlns:p14="http://schemas.microsoft.com/office/powerpoint/2010/main" val="1366561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 and with that, I’d like to acknowledge everyone who’s contributed to the work included in this dissertation: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Of course, my advisor…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Members of my committee, dr. Sandra </a:t>
            </a:r>
            <a:r>
              <a:rPr lang="en-US" sz="1000" dirty="0" err="1">
                <a:latin typeface="+mn-lt"/>
              </a:rPr>
              <a:t>godden</a:t>
            </a:r>
            <a:r>
              <a:rPr lang="en-US" sz="1000" dirty="0">
                <a:latin typeface="+mn-lt"/>
              </a:rPr>
              <a:t>, dr. deb </a:t>
            </a:r>
            <a:r>
              <a:rPr lang="en-US" sz="1000" dirty="0" err="1">
                <a:latin typeface="+mn-lt"/>
              </a:rPr>
              <a:t>neher</a:t>
            </a:r>
            <a:r>
              <a:rPr lang="en-US" sz="1000" dirty="0">
                <a:latin typeface="+mn-lt"/>
              </a:rPr>
              <a:t>, who served as committee chair, dr. Julie smith and dr. jess </a:t>
            </a:r>
            <a:r>
              <a:rPr lang="en-US" sz="1000" dirty="0" err="1">
                <a:latin typeface="+mn-lt"/>
              </a:rPr>
              <a:t>crothers</a:t>
            </a:r>
            <a:r>
              <a:rPr lang="en-US" sz="10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An additional thank you to dr. </a:t>
            </a:r>
            <a:r>
              <a:rPr lang="en-US" sz="1000" dirty="0" err="1">
                <a:latin typeface="+mn-lt"/>
              </a:rPr>
              <a:t>godden</a:t>
            </a:r>
            <a:r>
              <a:rPr lang="en-US" sz="1000" dirty="0">
                <a:latin typeface="+mn-lt"/>
              </a:rPr>
              <a:t> and dr. </a:t>
            </a:r>
            <a:r>
              <a:rPr lang="en-US" sz="1000" dirty="0" err="1">
                <a:latin typeface="+mn-lt"/>
              </a:rPr>
              <a:t>neher</a:t>
            </a:r>
            <a:r>
              <a:rPr lang="en-US" sz="1000" dirty="0">
                <a:latin typeface="+mn-lt"/>
              </a:rPr>
              <a:t> who I am also fortunate enough to have as co-authors on a publication included in this dissertation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I also wanted to take a moment to acknowledge collaborators from other institutions who made important contributions to this work. this includes: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Dr. pamela Adkins at Missouri,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Dr. Simon Dufour, from the university of </a:t>
            </a:r>
            <a:r>
              <a:rPr lang="en-US" sz="1000" dirty="0" err="1">
                <a:latin typeface="+mn-lt"/>
              </a:rPr>
              <a:t>montreal</a:t>
            </a: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And the relatively newly minted Dr. </a:t>
            </a:r>
            <a:r>
              <a:rPr lang="en-US" sz="1000" dirty="0" err="1">
                <a:latin typeface="+mn-lt"/>
              </a:rPr>
              <a:t>ashma</a:t>
            </a:r>
            <a:r>
              <a:rPr lang="en-US" sz="1000" dirty="0">
                <a:latin typeface="+mn-lt"/>
              </a:rPr>
              <a:t> </a:t>
            </a:r>
            <a:r>
              <a:rPr lang="en-US" sz="1000" dirty="0" err="1">
                <a:latin typeface="+mn-lt"/>
              </a:rPr>
              <a:t>chakrawarti</a:t>
            </a:r>
            <a:r>
              <a:rPr lang="en-US" sz="1000" dirty="0">
                <a:latin typeface="+mn-lt"/>
              </a:rPr>
              <a:t>, a recent PhD graduate from the Barlow lab, who is now in Minnesota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I also want to acknowledge Our amazing research team of UVM undergraduate students and recent grads who helped with our field trial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ysClr val="windowText" lastClr="000000"/>
                </a:solidFill>
                <a:effectLst/>
                <a:uLnTx/>
                <a:uFillTx/>
                <a:latin typeface="+mn-lt"/>
                <a:cs typeface="Calibri" panose="020F0502020204030204" pitchFamily="34" charset="0"/>
              </a:rPr>
              <a:t>Members of the Barlow Lab over the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and participating producers; </a:t>
            </a:r>
            <a:r>
              <a:rPr lang="en-US" sz="1000" dirty="0">
                <a:effectLst/>
                <a:latin typeface="+mn-lt"/>
                <a:ea typeface="Calibri" panose="020F0502020204030204" pitchFamily="34" charset="0"/>
              </a:rPr>
              <a:t>for giving us their time and allowing us to collect samples; </a:t>
            </a:r>
            <a:r>
              <a:rPr lang="en-US" sz="1000" dirty="0">
                <a:latin typeface="+mn-lt"/>
              </a:rPr>
              <a:t>we truly could not have completed any of this work without them, and I very much appreciate them welcoming a bunch of students onto their farms during the busiest time of their 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funding for the field trial came from a USDA OREI grant, and my funding has come both from a USDA-NIFA predoctoral fellowship and now currently from a separate USDA-NIFA grant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Thank you everyone for your time and attention, and at this point I’d love to welcome any questions or discussion</a:t>
            </a:r>
          </a:p>
        </p:txBody>
      </p:sp>
      <p:sp>
        <p:nvSpPr>
          <p:cNvPr id="4" name="Slide Number Placeholder 3"/>
          <p:cNvSpPr>
            <a:spLocks noGrp="1"/>
          </p:cNvSpPr>
          <p:nvPr>
            <p:ph type="sldNum" sz="quarter" idx="5"/>
          </p:nvPr>
        </p:nvSpPr>
        <p:spPr/>
        <p:txBody>
          <a:bodyPr/>
          <a:lstStyle/>
          <a:p>
            <a:fld id="{CE879450-C471-45A3-914E-E173B4AA9862}" type="slidenum">
              <a:rPr lang="en-US" smtClean="0"/>
              <a:t>37</a:t>
            </a:fld>
            <a:endParaRPr lang="en-US"/>
          </a:p>
        </p:txBody>
      </p:sp>
    </p:spTree>
    <p:extLst>
      <p:ext uri="{BB962C8B-B14F-4D97-AF65-F5344CB8AC3E}">
        <p14:creationId xmlns:p14="http://schemas.microsoft.com/office/powerpoint/2010/main" val="1827649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38</a:t>
            </a:fld>
            <a:endParaRPr lang="en-US"/>
          </a:p>
        </p:txBody>
      </p:sp>
    </p:spTree>
    <p:extLst>
      <p:ext uri="{BB962C8B-B14F-4D97-AF65-F5344CB8AC3E}">
        <p14:creationId xmlns:p14="http://schemas.microsoft.com/office/powerpoint/2010/main" val="1827649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2 ST25 from same farm</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2 ST 48 from 2 different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ST6 from 5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ST5 from 2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ST1 from 2 farms</a:t>
            </a: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40</a:t>
            </a:fld>
            <a:endParaRPr lang="en-US"/>
          </a:p>
        </p:txBody>
      </p:sp>
    </p:spTree>
    <p:extLst>
      <p:ext uri="{BB962C8B-B14F-4D97-AF65-F5344CB8AC3E}">
        <p14:creationId xmlns:p14="http://schemas.microsoft.com/office/powerpoint/2010/main" val="369954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The primary reason for antimicrobial drug usage in adult dairy cows in the US is for treatment of mastitis, which is inflammation of the mammary gland, most commonly caused by a bacterial infection.</a:t>
            </a:r>
            <a:r>
              <a:rPr lang="en-US" sz="1000" kern="100" dirty="0">
                <a:effectLst/>
                <a:latin typeface="+mn-lt"/>
                <a:ea typeface="Calibri" panose="020F0502020204030204" pitchFamily="34" charset="0"/>
              </a:rPr>
              <a:t> Traditionally, intramammary antimicrobial usage has been (and still is) an important component of udder health programs, as demonstrated by considering the classic 5 point plan put forth to control mastitis from 1971. This plan has become more detailed and nuanced over time, but 2 of the 5 points consisted of treating cows with intramammary antimicrobials (treatment of clinical cases and dry cow therapy). Although it’s an oversimplification, when we take those two points away, this demonstrates that without being able to use antimicrobials, organic dairy farms are left with limited available options to effectively treat and control mastitis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Even though the potential exists that udder health may suffer on organic dairy farms, research has found that the differences between the two systems really isn’t that clear-cut. At the bulk tank milk level, organic farms were more likely to be positive for the major mastitis pathogen </a:t>
            </a:r>
            <a:r>
              <a:rPr lang="en-US" sz="1000" i="1" dirty="0">
                <a:effectLst/>
                <a:latin typeface="+mn-lt"/>
                <a:ea typeface="Calibri" panose="020F0502020204030204" pitchFamily="34" charset="0"/>
              </a:rPr>
              <a:t>Staphylococcus aureus,</a:t>
            </a:r>
            <a:r>
              <a:rPr lang="en-US" sz="1000" dirty="0">
                <a:effectLst/>
                <a:latin typeface="+mn-lt"/>
                <a:ea typeface="Calibri" panose="020F0502020204030204" pitchFamily="34" charset="0"/>
              </a:rPr>
              <a:t> but less likely to have an increased colony count, whereas conflicting findings have been reported for somatic cell count (SCC), an indicator of inflammation of the udder and the level of subclinical mastitis occurring in a herd. At the cow level, some work found SCC was higher on organic farms, while others found no difference. A lower level of clinical mastitis has been reported for organic dairies, although this difference disappeared when controlling for lower milk production by organic cows. While some research found no difference, a large US study found that the quarter-level prevalence of most mastitis pathogens was higher on organic vs. conventional farms.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Taken as a whole, research suggests that differences in mastitis epidemiology may exist between conventional and organic dairy farms.</a:t>
            </a:r>
            <a:endParaRPr lang="en-US" sz="1000" kern="100" dirty="0">
              <a:effectLst/>
              <a:latin typeface="+mn-lt"/>
              <a:ea typeface="Calibri" panose="020F0502020204030204" pitchFamily="34" charset="0"/>
            </a:endParaRPr>
          </a:p>
          <a:p>
            <a:endParaRPr lang="en-US" sz="1000" dirty="0">
              <a:latin typeface="+mn-lt"/>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4</a:t>
            </a:fld>
            <a:endParaRPr lang="en-US"/>
          </a:p>
        </p:txBody>
      </p:sp>
    </p:spTree>
    <p:extLst>
      <p:ext uri="{BB962C8B-B14F-4D97-AF65-F5344CB8AC3E}">
        <p14:creationId xmlns:p14="http://schemas.microsoft.com/office/powerpoint/2010/main" val="163739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Moving on to antimicrobial resistance… The only resistance determinant identified among the 30 </a:t>
            </a:r>
            <a:r>
              <a:rPr lang="en-US" sz="1200" i="1" dirty="0">
                <a:effectLst/>
                <a:latin typeface="Times New Roman" panose="02020603050405020304" pitchFamily="18" charset="0"/>
                <a:ea typeface="Calibri" panose="020F0502020204030204" pitchFamily="34" charset="0"/>
              </a:rPr>
              <a:t>S. chromogenes</a:t>
            </a:r>
            <a:r>
              <a:rPr lang="en-US" sz="1200" dirty="0">
                <a:effectLst/>
                <a:latin typeface="Times New Roman" panose="02020603050405020304" pitchFamily="18" charset="0"/>
                <a:ea typeface="Calibri" panose="020F0502020204030204" pitchFamily="34" charset="0"/>
              </a:rPr>
              <a:t> isolates was </a:t>
            </a:r>
            <a:r>
              <a:rPr lang="en-US" sz="1200" i="1" dirty="0" err="1">
                <a:effectLst/>
                <a:latin typeface="Times New Roman" panose="02020603050405020304" pitchFamily="18" charset="0"/>
                <a:ea typeface="Calibri" panose="020F0502020204030204" pitchFamily="34" charset="0"/>
              </a:rPr>
              <a:t>blaZ</a:t>
            </a:r>
            <a:r>
              <a:rPr lang="en-US" sz="1200" i="1" dirty="0">
                <a:effectLst/>
                <a:latin typeface="Times New Roman" panose="02020603050405020304" pitchFamily="18" charset="0"/>
                <a:ea typeface="Calibri" panose="020F0502020204030204" pitchFamily="34" charset="0"/>
              </a:rPr>
              <a:t>, which </a:t>
            </a:r>
            <a:r>
              <a:rPr lang="en-US" sz="1200" dirty="0">
                <a:effectLst/>
                <a:latin typeface="Times New Roman" panose="02020603050405020304" pitchFamily="18" charset="0"/>
                <a:ea typeface="Calibri" panose="020F0502020204030204" pitchFamily="34" charset="0"/>
              </a:rPr>
              <a:t>encodes a </a:t>
            </a:r>
            <a:r>
              <a:rPr lang="en-US" sz="1200" dirty="0">
                <a:solidFill>
                  <a:srgbClr val="212121"/>
                </a:solidFill>
                <a:effectLst/>
                <a:highlight>
                  <a:srgbClr val="FFFFFF"/>
                </a:highlight>
                <a:latin typeface="Times New Roman" panose="02020603050405020304" pitchFamily="18" charset="0"/>
                <a:ea typeface="Calibri" panose="020F0502020204030204" pitchFamily="34" charset="0"/>
              </a:rPr>
              <a:t>β-</a:t>
            </a:r>
            <a:r>
              <a:rPr lang="en-US" sz="1200" dirty="0">
                <a:effectLst/>
                <a:latin typeface="Times New Roman" panose="02020603050405020304" pitchFamily="18" charset="0"/>
                <a:ea typeface="Calibri" panose="020F0502020204030204" pitchFamily="34" charset="0"/>
              </a:rPr>
              <a:t>lactamase enzyme which hydrolytically destroys </a:t>
            </a:r>
            <a:r>
              <a:rPr lang="en-US" sz="1200" dirty="0">
                <a:solidFill>
                  <a:srgbClr val="212121"/>
                </a:solidFill>
                <a:effectLst/>
                <a:highlight>
                  <a:srgbClr val="FFFFFF"/>
                </a:highlight>
                <a:latin typeface="Times New Roman" panose="02020603050405020304" pitchFamily="18" charset="0"/>
                <a:ea typeface="Calibri" panose="020F0502020204030204" pitchFamily="34" charset="0"/>
              </a:rPr>
              <a:t>β-lactam antibiotics, and is the primary determinant of p</a:t>
            </a:r>
            <a:r>
              <a:rPr lang="en-US" sz="1200" dirty="0">
                <a:effectLst/>
                <a:latin typeface="Times New Roman" panose="02020603050405020304" pitchFamily="18" charset="0"/>
                <a:ea typeface="Calibri" panose="020F0502020204030204" pitchFamily="34" charset="0"/>
              </a:rPr>
              <a:t>henotypic resistance to benzylpenicillin in staphylococci</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Ten of the 30 </a:t>
            </a:r>
            <a:r>
              <a:rPr lang="en-US" sz="1200" i="1" dirty="0">
                <a:effectLst/>
                <a:latin typeface="Times New Roman" panose="02020603050405020304" pitchFamily="18" charset="0"/>
                <a:ea typeface="Calibri" panose="020F0502020204030204" pitchFamily="34" charset="0"/>
              </a:rPr>
              <a:t>S. chromogenes</a:t>
            </a:r>
            <a:r>
              <a:rPr lang="en-US" sz="1200" dirty="0">
                <a:effectLst/>
                <a:latin typeface="Times New Roman" panose="02020603050405020304" pitchFamily="18" charset="0"/>
                <a:ea typeface="Calibri" panose="020F0502020204030204" pitchFamily="34" charset="0"/>
              </a:rPr>
              <a:t> isolates were positive for </a:t>
            </a:r>
            <a:r>
              <a:rPr lang="en-US" sz="1200" i="1" dirty="0" err="1">
                <a:effectLst/>
                <a:latin typeface="Times New Roman" panose="02020603050405020304" pitchFamily="18" charset="0"/>
                <a:ea typeface="Calibri" panose="020F0502020204030204" pitchFamily="34" charset="0"/>
              </a:rPr>
              <a:t>blaZ</a:t>
            </a:r>
            <a:r>
              <a:rPr lang="en-US" sz="1200" i="1" dirty="0">
                <a:effectLst/>
                <a:latin typeface="Times New Roman" panose="02020603050405020304" pitchFamily="18" charset="0"/>
                <a:ea typeface="Calibri" panose="020F0502020204030204" pitchFamily="34" charset="0"/>
              </a:rPr>
              <a:t>. </a:t>
            </a:r>
            <a:r>
              <a:rPr lang="en-US" sz="1200" i="0" dirty="0">
                <a:effectLst/>
                <a:latin typeface="Times New Roman" panose="02020603050405020304" pitchFamily="18" charset="0"/>
                <a:ea typeface="Calibri" panose="020F0502020204030204" pitchFamily="34" charset="0"/>
              </a:rPr>
              <a:t>This mosaic plot shows the proportion of </a:t>
            </a:r>
            <a:r>
              <a:rPr lang="en-US" sz="1200" i="0" dirty="0" err="1">
                <a:effectLst/>
                <a:latin typeface="Times New Roman" panose="02020603050405020304" pitchFamily="18" charset="0"/>
                <a:ea typeface="Calibri" panose="020F0502020204030204" pitchFamily="34" charset="0"/>
              </a:rPr>
              <a:t>blaZ</a:t>
            </a:r>
            <a:r>
              <a:rPr lang="en-US" sz="1200" i="0" dirty="0">
                <a:effectLst/>
                <a:latin typeface="Times New Roman" panose="02020603050405020304" pitchFamily="18" charset="0"/>
                <a:ea typeface="Calibri" panose="020F0502020204030204" pitchFamily="34" charset="0"/>
              </a:rPr>
              <a:t> positives isolates in each SCC category, with </a:t>
            </a:r>
            <a:r>
              <a:rPr lang="en-US" sz="1200" i="0" dirty="0" err="1">
                <a:effectLst/>
                <a:latin typeface="Times New Roman" panose="02020603050405020304" pitchFamily="18" charset="0"/>
                <a:ea typeface="Calibri" panose="020F0502020204030204" pitchFamily="34" charset="0"/>
              </a:rPr>
              <a:t>blaZ</a:t>
            </a:r>
            <a:r>
              <a:rPr lang="en-US" sz="1200" i="0" dirty="0">
                <a:effectLst/>
                <a:latin typeface="Times New Roman" panose="02020603050405020304" pitchFamily="18" charset="0"/>
                <a:ea typeface="Calibri" panose="020F0502020204030204" pitchFamily="34" charset="0"/>
              </a:rPr>
              <a:t> gene carriage along </a:t>
            </a:r>
            <a:r>
              <a:rPr lang="en-US" sz="1200" i="0" dirty="0" err="1">
                <a:effectLst/>
                <a:latin typeface="Times New Roman" panose="02020603050405020304" pitchFamily="18" charset="0"/>
                <a:ea typeface="Calibri" panose="020F0502020204030204" pitchFamily="34" charset="0"/>
              </a:rPr>
              <a:t>tohe</a:t>
            </a:r>
            <a:r>
              <a:rPr lang="en-US" sz="1200" i="0" dirty="0">
                <a:effectLst/>
                <a:latin typeface="Times New Roman" panose="02020603050405020304" pitchFamily="18" charset="0"/>
                <a:ea typeface="Calibri" panose="020F0502020204030204" pitchFamily="34" charset="0"/>
              </a:rPr>
              <a:t> top, and SCC category along the left side. There were </a:t>
            </a:r>
            <a:r>
              <a:rPr lang="en-US" sz="1200" dirty="0">
                <a:effectLst/>
                <a:latin typeface="Times New Roman" panose="02020603050405020304" pitchFamily="18" charset="0"/>
                <a:ea typeface="Calibri" panose="020F0502020204030204" pitchFamily="34" charset="0"/>
              </a:rPr>
              <a:t>6 </a:t>
            </a:r>
            <a:r>
              <a:rPr lang="en-US" sz="1200" dirty="0" err="1">
                <a:effectLst/>
                <a:latin typeface="Times New Roman" panose="02020603050405020304" pitchFamily="18" charset="0"/>
                <a:ea typeface="Calibri" panose="020F0502020204030204" pitchFamily="34" charset="0"/>
              </a:rPr>
              <a:t>blaZ</a:t>
            </a:r>
            <a:r>
              <a:rPr lang="en-US" sz="1200" dirty="0">
                <a:effectLst/>
                <a:latin typeface="Times New Roman" panose="02020603050405020304" pitchFamily="18" charset="0"/>
                <a:ea typeface="Calibri" panose="020F0502020204030204" pitchFamily="34" charset="0"/>
              </a:rPr>
              <a:t> positive isolates in the HIGH SCC IMI category and 4 in the LOW SCC IMI category. As fairly evident from this figure, </a:t>
            </a:r>
            <a:r>
              <a:rPr lang="en-US" sz="1200" i="1" dirty="0" err="1">
                <a:effectLst/>
                <a:latin typeface="Times New Roman" panose="02020603050405020304" pitchFamily="18" charset="0"/>
                <a:ea typeface="Calibri" panose="020F0502020204030204" pitchFamily="34" charset="0"/>
              </a:rPr>
              <a:t>blaZ</a:t>
            </a:r>
            <a:r>
              <a:rPr lang="en-US" sz="1200" dirty="0">
                <a:effectLst/>
                <a:latin typeface="Times New Roman" panose="02020603050405020304" pitchFamily="18" charset="0"/>
                <a:ea typeface="Calibri" panose="020F0502020204030204" pitchFamily="34" charset="0"/>
              </a:rPr>
              <a:t> gene carriage was not found to be a significant predictor of SCC category (HIGH vs. LOW) for an isolate in a mixed-effects logistic regression model. </a:t>
            </a:r>
            <a:endParaRPr lang="en-US" dirty="0"/>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42</a:t>
            </a:fld>
            <a:endParaRPr lang="en-US"/>
          </a:p>
        </p:txBody>
      </p:sp>
    </p:spTree>
    <p:extLst>
      <p:ext uri="{BB962C8B-B14F-4D97-AF65-F5344CB8AC3E}">
        <p14:creationId xmlns:p14="http://schemas.microsoft.com/office/powerpoint/2010/main" val="1592380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our 10 enrolled herds. </a:t>
            </a:r>
            <a:r>
              <a:rPr lang="en-US" sz="1200" dirty="0">
                <a:solidFill>
                  <a:schemeClr val="tx1"/>
                </a:solidFill>
                <a:effectLst/>
                <a:latin typeface="+mn-lt"/>
                <a:ea typeface="+mn-ea"/>
                <a:cs typeface="+mn-cs"/>
              </a:rPr>
              <a:t>The median number of lactating cows was 59 (range: 39-77)</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with a variety of breeds represented. You can see that the weighted average somatic cell count from the last test date prior to starting the study ranged pretty widely between the enrolled herds, </a:t>
            </a:r>
          </a:p>
          <a:p>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US" sz="1800" kern="0" dirty="0">
                <a:effectLst/>
                <a:latin typeface="Times New Roman" panose="02020603050405020304" pitchFamily="18" charset="0"/>
                <a:ea typeface="Times New Roman" panose="02020603050405020304" pitchFamily="18" charset="0"/>
              </a:rPr>
              <a:t>Five farms housed cows in a tiestall bedded with wood shavings, and 5 utilized a bedded pack system (3 actively managed for composting by tilling, 2 static/deep-bedded packs). </a:t>
            </a:r>
          </a:p>
          <a:p>
            <a:endParaRPr lang="en-US" sz="1800" kern="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endParaRPr lang="en-US" sz="1800" kern="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sz="1200" dirty="0">
              <a:solidFill>
                <a:srgbClr val="000000"/>
              </a:solidFill>
              <a:effectLst/>
              <a:latin typeface="Calibri" panose="020F0502020204030204" pitchFamily="34" charset="0"/>
              <a:cs typeface="Calibri" panose="020F0502020204030204" pitchFamily="34" charset="0"/>
            </a:endParaRPr>
          </a:p>
          <a:p>
            <a:r>
              <a:rPr lang="en-US" b="0" i="0" dirty="0">
                <a:solidFill>
                  <a:srgbClr val="1F497D"/>
                </a:solidFill>
                <a:effectLst/>
                <a:latin typeface="Calibri" panose="020F0502020204030204" pitchFamily="34" charset="0"/>
              </a:rPr>
              <a:t>[The average SCC of the lactating cows in the herd is adjusted (weighted) to account for level of milk production – so a cow making a lot of high cell count milk contributes more to the average than a cow making a lower volume of milk but with the same milk SCC]</a:t>
            </a:r>
          </a:p>
          <a:p>
            <a:endParaRPr lang="en-US" b="0" i="0" dirty="0">
              <a:solidFill>
                <a:srgbClr val="1F497D"/>
              </a:solidFill>
              <a:effectLst/>
              <a:latin typeface="Calibri" panose="020F0502020204030204" pitchFamily="34" charset="0"/>
            </a:endParaRPr>
          </a:p>
          <a:p>
            <a:r>
              <a:rPr lang="en-US" b="0" i="0" dirty="0">
                <a:solidFill>
                  <a:srgbClr val="1F1F1F"/>
                </a:solidFill>
                <a:effectLst/>
                <a:highlight>
                  <a:srgbClr val="FFFFFF"/>
                </a:highlight>
                <a:latin typeface="Google Sans"/>
              </a:rPr>
              <a:t>Rolling Herd Average for milk production represents </a:t>
            </a:r>
            <a:r>
              <a:rPr lang="en-US" b="0" i="0" dirty="0">
                <a:solidFill>
                  <a:srgbClr val="040C28"/>
                </a:solidFill>
                <a:effectLst/>
                <a:latin typeface="Google Sans"/>
              </a:rPr>
              <a:t>the average amount of milk produced by the average cow in the herd for the last 365 days</a:t>
            </a:r>
            <a:r>
              <a:rPr lang="en-US" b="0" i="0" dirty="0">
                <a:solidFill>
                  <a:srgbClr val="1F1F1F"/>
                </a:solidFill>
                <a:effectLst/>
                <a:highlight>
                  <a:srgbClr val="FFFFFF"/>
                </a:highlight>
                <a:latin typeface="Google Sans"/>
              </a:rPr>
              <a:t>. </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092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rPr>
              <a:t>Table 6.1</a:t>
            </a:r>
            <a:r>
              <a:rPr lang="en-US" sz="1800" kern="0" dirty="0">
                <a:solidFill>
                  <a:srgbClr val="000000"/>
                </a:solidFill>
                <a:effectLst/>
                <a:latin typeface="Times New Roman" panose="02020603050405020304" pitchFamily="18" charset="0"/>
                <a:ea typeface="Times New Roman" panose="02020603050405020304" pitchFamily="18" charset="0"/>
              </a:rPr>
              <a:t> Agreement between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gene carriage and phenotypic susceptibility (using agar dilution) to penicillin by strain type (ST; as determined by MLST) for 27 </a:t>
            </a:r>
            <a:r>
              <a:rPr lang="en-US" sz="1800" i="1" kern="0" dirty="0">
                <a:solidFill>
                  <a:srgbClr val="000000"/>
                </a:solidFill>
                <a:effectLst/>
                <a:latin typeface="Times New Roman" panose="02020603050405020304" pitchFamily="18" charset="0"/>
                <a:ea typeface="Times New Roman" panose="02020603050405020304" pitchFamily="18" charset="0"/>
              </a:rPr>
              <a:t>Staphylococcus chromogenes </a:t>
            </a:r>
            <a:r>
              <a:rPr lang="en-US" sz="1800" kern="0" dirty="0">
                <a:solidFill>
                  <a:srgbClr val="000000"/>
                </a:solidFill>
                <a:effectLst/>
                <a:latin typeface="Times New Roman" panose="02020603050405020304" pitchFamily="18" charset="0"/>
                <a:ea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Y = positive for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S = susceptible to penicillin; R = resistant to penicillin.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44</a:t>
            </a:fld>
            <a:endParaRPr lang="en-US"/>
          </a:p>
        </p:txBody>
      </p:sp>
    </p:spTree>
    <p:extLst>
      <p:ext uri="{BB962C8B-B14F-4D97-AF65-F5344CB8AC3E}">
        <p14:creationId xmlns:p14="http://schemas.microsoft.com/office/powerpoint/2010/main" val="3313864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Aptos" panose="020B0004020202020204" pitchFamily="34" charset="0"/>
              </a:rPr>
              <a:t>Table one shows the unconditional, median quarter-level prevalence and range for the six most-commonly found pathogens or pathogen groups causing intramammary infections, on 10 organic dairy farms in Vermont. The pathogen or pathogen group is listed over here on the left, and the number of visits to each farm is listed in this top row. Most farms were visited three times, but the number of visits ranged between 2 and 4.  The median quarter-level prevalence by farm can be found in these columns for the 5 tiestall farms included in the study, and in these columns for the 5 bedded pack farms. The overall prevalence for all 10 farms included in the study can be found in the column all the way to the right.</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Overall, the majority of IMI were caused by all non-aureus and staphylococci and mammaliicocci species combined, a group known as NASM (median prevalence of 20%), followed by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Strep. </a:t>
            </a:r>
            <a:r>
              <a:rPr lang="en-US"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uberis</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(3.4%),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Staph. aureus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(3.2%), and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Staph. haemolyticus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(1.3%).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For the most part, quarter-level prevalence of IMI by pathogen was similar between BP and TS in the current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libri" panose="020F0502020204030204" pitchFamily="34" charset="0"/>
                <a:ea typeface="Calibri" panose="020F0502020204030204" pitchFamily="34" charset="0"/>
                <a:cs typeface="Times New Roman" panose="02020603050405020304" pitchFamily="18" charset="0"/>
              </a:rPr>
              <a:t>Most common species for BP: 1) NASM, 2)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r>
              <a:rPr lang="en-US" sz="1800" i="1" dirty="0">
                <a:latin typeface="Calibri" panose="020F0502020204030204" pitchFamily="34" charset="0"/>
                <a:ea typeface="Calibri" panose="020F0502020204030204" pitchFamily="34" charset="0"/>
                <a:cs typeface="Times New Roman" panose="02020603050405020304" pitchFamily="18" charset="0"/>
              </a:rPr>
              <a:t>, and 3) Staph. aureus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libri" panose="020F0502020204030204" pitchFamily="34" charset="0"/>
                <a:ea typeface="Calibri" panose="020F0502020204030204" pitchFamily="34" charset="0"/>
                <a:cs typeface="Times New Roman" panose="02020603050405020304" pitchFamily="18" charset="0"/>
              </a:rPr>
              <a:t>Most common species for TS: 1) NASM, 2) Staph. aureus, 3)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latin typeface="Calibri" panose="020F0502020204030204" pitchFamily="34" charset="0"/>
                <a:ea typeface="Calibri" panose="020F0502020204030204" pitchFamily="34" charset="0"/>
                <a:cs typeface="Times New Roman" panose="02020603050405020304" pitchFamily="18" charset="0"/>
              </a:rPr>
              <a:t>For some pathogen groups, a large amount of variability was observed from farm to farm; an example of this is quarter-level prevalence of IMI due to corynebacterium species, where many farms had a median prevalence of 0, but this bedded pack farm had a median of 11.5 (and ranged up to 20.2 % of quarters for one visit)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45</a:t>
            </a:fld>
            <a:endParaRPr lang="en-US"/>
          </a:p>
        </p:txBody>
      </p:sp>
    </p:spTree>
    <p:extLst>
      <p:ext uri="{BB962C8B-B14F-4D97-AF65-F5344CB8AC3E}">
        <p14:creationId xmlns:p14="http://schemas.microsoft.com/office/powerpoint/2010/main" val="870577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Aptos" panose="020B0004020202020204" pitchFamily="34" charset="0"/>
              </a:rPr>
              <a:t>Table two shows the unconditional, median quarter-level prevalence and range for the seven most-commonly found NASM species. So here, we’re breaking down that group-level prevalence from the previous table to the species level for the most common group of pathogens causing IMI. Again, we have each species causing IMI listed on the left, number of farm visits along the top, and columns for the farm-level prevalence for tiestalls, bedded packs, and for all 10 farms overall.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Aptos" panose="020B0004020202020204" pitchFamily="34" charset="0"/>
            </a:endParaRPr>
          </a:p>
          <a:p>
            <a:r>
              <a:rPr lang="en-US" dirty="0"/>
              <a:t>Far and away, the most commonly found NASM species was Staph. chromogenes, with an overall prevalence of 14.6% across all 10 herds. Chromogenes was isolated from 13.1% of quarters on tiestall farms, and 16.1% of quarters on bedded packs; quarter-level prevalence for chromogenes ranged from 5.3-21.8% across the 10 farms.</a:t>
            </a:r>
          </a:p>
          <a:p>
            <a:endParaRPr lang="en-US" dirty="0"/>
          </a:p>
          <a:p>
            <a:r>
              <a:rPr lang="en-US" dirty="0"/>
              <a:t>The next most commonly found species, in order, were staph haemolyticus at 1.3% percent of quarters overall, and simulans at 0.9%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Again, for the most part, quarter-level prevalence of IMI by NASM species was similar between BP and TS in the current study, with the exception of staph. haemolyticus. The median prevalence for haemolyticus on bedded packs was three times that of the prevalence for tiestalls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libri" panose="020F0502020204030204" pitchFamily="34" charset="0"/>
                <a:ea typeface="Calibri" panose="020F0502020204030204" pitchFamily="34" charset="0"/>
                <a:cs typeface="Times New Roman" panose="02020603050405020304" pitchFamily="18" charset="0"/>
              </a:rPr>
              <a:t>Most common species for BP: 1) Staph. chromogenes, 2) Staph. haemolyticus, 4) Staph. simulans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libri" panose="020F0502020204030204" pitchFamily="34" charset="0"/>
                <a:ea typeface="Calibri" panose="020F0502020204030204" pitchFamily="34" charset="0"/>
                <a:cs typeface="Times New Roman" panose="02020603050405020304" pitchFamily="18" charset="0"/>
              </a:rPr>
              <a:t>Most common species for TS: 1) Staph. chromogenes, 2) Staph. simulans 3) Staph. haemolyticus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46</a:t>
            </a:fld>
            <a:endParaRPr lang="en-US"/>
          </a:p>
        </p:txBody>
      </p:sp>
    </p:spTree>
    <p:extLst>
      <p:ext uri="{BB962C8B-B14F-4D97-AF65-F5344CB8AC3E}">
        <p14:creationId xmlns:p14="http://schemas.microsoft.com/office/powerpoint/2010/main" val="966241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b="0" i="0" u="none" strike="noStrike" dirty="0">
                <a:solidFill>
                  <a:srgbClr val="000000"/>
                </a:solidFill>
                <a:effectLst/>
                <a:latin typeface="Calibri" panose="020F0502020204030204" pitchFamily="34" charset="0"/>
              </a:rPr>
              <a:t>Chromogenes: median = 1.4, range =</a:t>
            </a:r>
            <a:r>
              <a:rPr lang="en-US" dirty="0"/>
              <a:t> </a:t>
            </a:r>
            <a:r>
              <a:rPr lang="en-US" sz="1800" b="0" i="0" u="none" strike="noStrike" dirty="0">
                <a:solidFill>
                  <a:srgbClr val="000000"/>
                </a:solidFill>
                <a:effectLst/>
                <a:latin typeface="Calibri" panose="020F0502020204030204" pitchFamily="34" charset="0"/>
              </a:rPr>
              <a:t>7.2 -</a:t>
            </a:r>
            <a:r>
              <a:rPr lang="en-US" dirty="0"/>
              <a:t> </a:t>
            </a:r>
            <a:r>
              <a:rPr lang="en-US" sz="1800" b="0" i="0" u="none" strike="noStrike" dirty="0">
                <a:solidFill>
                  <a:srgbClr val="000000"/>
                </a:solidFill>
                <a:effectLst/>
                <a:latin typeface="Calibri" panose="020F0502020204030204" pitchFamily="34" charset="0"/>
              </a:rPr>
              <a:t>0.07</a:t>
            </a:r>
            <a:r>
              <a:rPr lang="en-US" dirty="0"/>
              <a:t> </a:t>
            </a:r>
          </a:p>
          <a:p>
            <a:r>
              <a:rPr lang="en-US" sz="1800" b="0" i="0" u="none" strike="noStrike" dirty="0">
                <a:solidFill>
                  <a:srgbClr val="000000"/>
                </a:solidFill>
                <a:effectLst/>
                <a:latin typeface="Calibri" panose="020F0502020204030204" pitchFamily="34" charset="0"/>
              </a:rPr>
              <a:t>No growth: Median =1.2, range = 0 -</a:t>
            </a:r>
            <a:r>
              <a:rPr lang="en-US" dirty="0"/>
              <a:t> </a:t>
            </a:r>
            <a:r>
              <a:rPr lang="en-US" sz="1800" b="0" i="0" u="none" strike="noStrike" dirty="0">
                <a:solidFill>
                  <a:srgbClr val="000000"/>
                </a:solidFill>
                <a:effectLst/>
                <a:latin typeface="Calibri" panose="020F0502020204030204" pitchFamily="34" charset="0"/>
              </a:rPr>
              <a:t>7.6</a:t>
            </a:r>
          </a:p>
          <a:p>
            <a:r>
              <a:rPr lang="en-US" sz="1800" b="0" i="0" u="none" strike="noStrike" dirty="0">
                <a:solidFill>
                  <a:srgbClr val="000000"/>
                </a:solidFill>
                <a:effectLst/>
                <a:latin typeface="Calibri" panose="020F0502020204030204" pitchFamily="34" charset="0"/>
              </a:rPr>
              <a:t>Aureus: median = 1.8, range =</a:t>
            </a:r>
            <a:r>
              <a:rPr lang="en-US" dirty="0"/>
              <a:t> </a:t>
            </a:r>
            <a:r>
              <a:rPr lang="en-US" sz="1800" b="0" i="0" u="none" strike="noStrike" dirty="0">
                <a:solidFill>
                  <a:srgbClr val="000000"/>
                </a:solidFill>
                <a:effectLst/>
                <a:latin typeface="Calibri" panose="020F0502020204030204" pitchFamily="34" charset="0"/>
              </a:rPr>
              <a:t>0.04 –</a:t>
            </a:r>
            <a:r>
              <a:rPr lang="en-US" dirty="0"/>
              <a:t> </a:t>
            </a:r>
            <a:r>
              <a:rPr lang="en-US" sz="1800" b="0" i="0" u="none" strike="noStrike" dirty="0">
                <a:solidFill>
                  <a:srgbClr val="000000"/>
                </a:solidFill>
                <a:effectLst/>
                <a:latin typeface="Calibri" panose="020F0502020204030204" pitchFamily="34" charset="0"/>
              </a:rPr>
              <a:t>6</a:t>
            </a:r>
          </a:p>
          <a:p>
            <a:endParaRPr lang="en-US" sz="1800" b="0" i="0" u="none" strike="noStrike" dirty="0">
              <a:solidFill>
                <a:srgbClr val="000000"/>
              </a:solidFill>
              <a:effectLst/>
              <a:latin typeface="Calibri" panose="020F0502020204030204" pitchFamily="34" charset="0"/>
            </a:endParaRPr>
          </a:p>
          <a:p>
            <a:r>
              <a:rPr lang="en-US" b="1" i="0" dirty="0">
                <a:solidFill>
                  <a:srgbClr val="000000"/>
                </a:solidFill>
                <a:effectLst/>
                <a:highlight>
                  <a:srgbClr val="FFFFFF"/>
                </a:highlight>
                <a:latin typeface="Aptos" panose="020B0004020202020204" pitchFamily="34" charset="0"/>
              </a:rPr>
              <a:t>Figure S1</a:t>
            </a:r>
            <a:r>
              <a:rPr lang="en-US" b="0" i="0" dirty="0">
                <a:solidFill>
                  <a:srgbClr val="000000"/>
                </a:solidFill>
                <a:effectLst/>
                <a:highlight>
                  <a:srgbClr val="FFFFFF"/>
                </a:highlight>
                <a:latin typeface="Aptos" panose="020B0004020202020204" pitchFamily="34" charset="0"/>
              </a:rPr>
              <a:t>. Variation in somatic cell score (SCS) for quarters with consecutive observations (≥2) repeatedly positive for an IMI due to S. chromogenes and S. aureus, or repeatedly identified as no growth. The absolute difference was found between the minimum and maximum SCS observed for a quarter over consecutive observations of an IMI due to the same NASM species (or repeated observations of no growth), and is presented as variation in SCS. Quarter-day observations were collected from 1,272 quarters belonging to 360 cows during a longitudinal, cross-sectional observational study of 10 certified organic dairy farms in Vermont (US). 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50</a:t>
            </a:fld>
            <a:endParaRPr lang="en-US"/>
          </a:p>
        </p:txBody>
      </p:sp>
    </p:spTree>
    <p:extLst>
      <p:ext uri="{BB962C8B-B14F-4D97-AF65-F5344CB8AC3E}">
        <p14:creationId xmlns:p14="http://schemas.microsoft.com/office/powerpoint/2010/main" val="2179261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primary reason for antimicrobial drug usage in adult dairy cows in the US is for treatment of mastitis, which is inflammation of the mammary gland, most commonly caused by a bacterial infection. (Pol and </a:t>
            </a:r>
            <a:r>
              <a:rPr lang="en-US" sz="1800" dirty="0" err="1">
                <a:effectLst/>
                <a:latin typeface="Times New Roman" panose="02020603050405020304" pitchFamily="18" charset="0"/>
                <a:ea typeface="Calibri" panose="020F0502020204030204" pitchFamily="34" charset="0"/>
              </a:rPr>
              <a:t>Ruegg</a:t>
            </a:r>
            <a:r>
              <a:rPr lang="en-US" sz="1800" dirty="0">
                <a:effectLst/>
                <a:latin typeface="Times New Roman" panose="02020603050405020304" pitchFamily="18" charset="0"/>
                <a:ea typeface="Calibri" panose="020F0502020204030204" pitchFamily="34" charset="0"/>
              </a:rPr>
              <a:t>, 2007b)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Traditionally, intramammary antimicrobial usage has been (and still is) an important component of udder health programs, as demonstrated by considering the classic 5 point plan put forth to control mastitis by the Milk Marketing Board of England and Wales in 1971.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This plan has become more detailed and nuanced over time, but as you can see from these materials distributed back then to farmers, 2 of the 5 points consisted of treating cows with intramammary antimicrobials (treatment of clinical cases and dry cow therapy). Although it’s an oversimplification, this visual demonstrates that without being able to use antimicrobials, organic dairy farms are left with limited available options to effectively treat and control mastitis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Additionally, although the reality is more nuanced, this classic, but rather overly dramatic diagram, illustrates how the inability to treat mastitis could potentially result in worse overall udder health on organic vs. conventional dairies. Here we see our mammary gland becomes infected, progresses to diseased, and then has three potential outcomes: therapy with antimicrobials to return to a healthy state, or spontaneous recovery without treatment, or death.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J Eric </a:t>
            </a:r>
            <a:r>
              <a:rPr lang="en-US" sz="1800" kern="100" dirty="0" err="1">
                <a:effectLst/>
                <a:latin typeface="Times New Roman" panose="02020603050405020304" pitchFamily="18" charset="0"/>
                <a:ea typeface="Calibri" panose="020F0502020204030204" pitchFamily="34" charset="0"/>
              </a:rPr>
              <a:t>Hillerton</a:t>
            </a:r>
            <a:r>
              <a:rPr lang="en-US" sz="1800" kern="100" dirty="0">
                <a:effectLst/>
                <a:latin typeface="Times New Roman" panose="02020603050405020304" pitchFamily="18" charset="0"/>
                <a:ea typeface="Calibri" panose="020F0502020204030204" pitchFamily="34" charset="0"/>
              </a:rPr>
              <a:t>; James Booth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Dodd, F.H., F.K. Neave, and R.G. </a:t>
            </a:r>
            <a:r>
              <a:rPr lang="en-US" sz="2800" dirty="0" err="1"/>
              <a:t>Kingwill</a:t>
            </a:r>
            <a:r>
              <a:rPr lang="en-US" sz="2800" dirty="0"/>
              <a:t>. 1964. Control of udder infection by management. J. Dairy Sci. 47:1109-1114.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Five-point plan, Veterinary Research Unit led by James Booth of the Milk Marketing Board of England and Wales (MMB) 1971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New Zealand Ministry of Agriculture and Fisheries leaflet, Milking Management, 1974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Zwald</a:t>
            </a:r>
            <a:r>
              <a:rPr lang="en-US" sz="1800" dirty="0">
                <a:effectLst/>
                <a:latin typeface="Times New Roman" panose="02020603050405020304" pitchFamily="18" charset="0"/>
                <a:ea typeface="Calibri" panose="020F0502020204030204" pitchFamily="34" charset="0"/>
              </a:rPr>
              <a:t> et al., 2004)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rPr>
              <a:t>Stiglbauer</a:t>
            </a:r>
            <a:r>
              <a:rPr lang="en-US" sz="1800" dirty="0">
                <a:effectLst/>
                <a:latin typeface="Times New Roman" panose="02020603050405020304" pitchFamily="18" charset="0"/>
                <a:ea typeface="Calibri" panose="020F0502020204030204" pitchFamily="34" charset="0"/>
              </a:rPr>
              <a:t> et al.,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USDA. 2024. USDA Organic Regulations. Accessed June 7, 2024.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https://www.ecfr.gov/current/title-7/subtitle-B/chapter-I/subchapter-M/part-205?toc=1</a:t>
            </a: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53</a:t>
            </a:fld>
            <a:endParaRPr lang="en-US"/>
          </a:p>
        </p:txBody>
      </p:sp>
    </p:spTree>
    <p:extLst>
      <p:ext uri="{BB962C8B-B14F-4D97-AF65-F5344CB8AC3E}">
        <p14:creationId xmlns:p14="http://schemas.microsoft.com/office/powerpoint/2010/main" val="2298331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kern="0" dirty="0">
                <a:solidFill>
                  <a:srgbClr val="000000"/>
                </a:solidFill>
                <a:effectLst/>
                <a:latin typeface="Times New Roman" panose="02020603050405020304" pitchFamily="18" charset="0"/>
                <a:ea typeface="Times New Roman" panose="02020603050405020304" pitchFamily="18" charset="0"/>
              </a:rPr>
              <a:t>Enrolled farms were a non-probability subsample of certified organic dairies in Vermont which had participated in previous studies. Other inclusion criteria were that farms: 1) </a:t>
            </a:r>
            <a:r>
              <a:rPr lang="en-US" sz="1800" dirty="0">
                <a:effectLst/>
                <a:latin typeface="Times New Roman" panose="02020603050405020304" pitchFamily="18" charset="0"/>
                <a:ea typeface="Calibri" panose="020F0502020204030204" pitchFamily="34" charset="0"/>
              </a:rPr>
              <a:t>milked between 35-120 cows</a:t>
            </a:r>
            <a:r>
              <a:rPr lang="en-US" sz="1800" kern="0" dirty="0">
                <a:solidFill>
                  <a:srgbClr val="000000"/>
                </a:solidFill>
                <a:effectLst/>
                <a:latin typeface="Times New Roman" panose="02020603050405020304" pitchFamily="18" charset="0"/>
                <a:ea typeface="Times New Roman" panose="02020603050405020304" pitchFamily="18" charset="0"/>
              </a:rPr>
              <a:t> and 2) used either a </a:t>
            </a:r>
            <a:r>
              <a:rPr lang="en-US" sz="1800" dirty="0">
                <a:effectLst/>
                <a:latin typeface="Times New Roman" panose="02020603050405020304" pitchFamily="18" charset="0"/>
                <a:ea typeface="Calibri" panose="020F0502020204030204" pitchFamily="34" charset="0"/>
              </a:rPr>
              <a:t>tiestall barn bedded with shavings or a bedded pack system to house lactating dairy cows, </a:t>
            </a:r>
            <a:r>
              <a:rPr lang="en-US" dirty="0"/>
              <a:t>FOR their WINTER HOUSING system, as most of these herds are primarily pasture-based during the grazing season</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54</a:t>
            </a:fld>
            <a:endParaRPr lang="en-US"/>
          </a:p>
        </p:txBody>
      </p:sp>
    </p:spTree>
    <p:extLst>
      <p:ext uri="{BB962C8B-B14F-4D97-AF65-F5344CB8AC3E}">
        <p14:creationId xmlns:p14="http://schemas.microsoft.com/office/powerpoint/2010/main" val="858022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As I think everyone in research feels after completing a project, this work has brought to mind a lot of directions for future research and more questions to answer.</a:t>
            </a:r>
          </a:p>
          <a:p>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One of the smaller, short-term projects identified would be further exploration of the antimicrobial resistance profile of S. chromogenes isolates which underwent whole genome sequencing. A fairly high proportion were positive for the gene encoding </a:t>
            </a:r>
            <a:r>
              <a:rPr lang="en-US" sz="1000" dirty="0" err="1">
                <a:latin typeface="+mn-lt"/>
              </a:rPr>
              <a:t>blaZ</a:t>
            </a:r>
            <a:r>
              <a:rPr lang="en-US" sz="1000" dirty="0">
                <a:latin typeface="+mn-lt"/>
              </a:rPr>
              <a:t>, </a:t>
            </a:r>
            <a:r>
              <a:rPr lang="en-US" sz="1000" dirty="0">
                <a:effectLst/>
                <a:latin typeface="+mn-lt"/>
                <a:ea typeface="Calibri" panose="020F0502020204030204" pitchFamily="34" charset="0"/>
              </a:rPr>
              <a:t>but carriage of a particular resistance gene does not always translate into phenotypic resistance. It would be interesting to explore the concordance between phenotypic and genotypic resistance results for these isolates. Twelve of the 30 isolates from this project underwent phenotypic susceptibility testing for penicillin for a different study, with 100% agreement between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carriage status and susceptibility. 4 out of 4 isolates positive for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were penicillin resistant, while 8 isolates negative for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were penicillin susceptible.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 related question would be identifying whether the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gene is located on a part of a genetic mobile element (usually a plasmid) or chromosomally for these isolates. Location of </a:t>
            </a:r>
            <a:r>
              <a:rPr lang="en-US" sz="1000" i="1" dirty="0" err="1">
                <a:effectLst/>
                <a:latin typeface="+mn-lt"/>
                <a:ea typeface="Calibri" panose="020F0502020204030204" pitchFamily="34" charset="0"/>
              </a:rPr>
              <a:t>blaZ</a:t>
            </a:r>
            <a:r>
              <a:rPr lang="en-US" sz="1000" dirty="0">
                <a:effectLst/>
                <a:latin typeface="+mn-lt"/>
                <a:ea typeface="Calibri" panose="020F0502020204030204" pitchFamily="34" charset="0"/>
              </a:rPr>
              <a:t> carriage is not well characterized for </a:t>
            </a:r>
            <a:r>
              <a:rPr lang="en-US" sz="1000" i="1" dirty="0">
                <a:effectLst/>
                <a:latin typeface="+mn-lt"/>
                <a:ea typeface="Calibri" panose="020F0502020204030204" pitchFamily="34" charset="0"/>
              </a:rPr>
              <a:t>Staph. chromogenes </a:t>
            </a:r>
            <a:r>
              <a:rPr lang="en-US" sz="1000" i="0" dirty="0">
                <a:effectLst/>
                <a:latin typeface="+mn-lt"/>
                <a:ea typeface="Calibri" panose="020F0502020204030204" pitchFamily="34" charset="0"/>
              </a:rPr>
              <a:t>originating from bovine IMI</a:t>
            </a:r>
            <a:r>
              <a:rPr lang="en-US" sz="1000" i="1" dirty="0">
                <a:effectLst/>
                <a:latin typeface="+mn-lt"/>
                <a:ea typeface="Calibri" panose="020F0502020204030204" pitchFamily="34" charset="0"/>
              </a:rPr>
              <a:t>. </a:t>
            </a:r>
            <a:r>
              <a:rPr lang="en-US" sz="1000" dirty="0">
                <a:effectLst/>
                <a:latin typeface="+mn-lt"/>
                <a:ea typeface="Calibri" panose="020F0502020204030204" pitchFamily="34" charset="0"/>
              </a:rPr>
              <a:t>Preliminary work exploring location of </a:t>
            </a:r>
            <a:r>
              <a:rPr lang="en-US" sz="1000" i="1" dirty="0" err="1">
                <a:effectLst/>
                <a:latin typeface="+mn-lt"/>
                <a:ea typeface="Calibri" panose="020F0502020204030204" pitchFamily="34" charset="0"/>
              </a:rPr>
              <a:t>blaZ</a:t>
            </a:r>
            <a:r>
              <a:rPr lang="en-US" sz="1000" dirty="0">
                <a:effectLst/>
                <a:latin typeface="+mn-lt"/>
                <a:ea typeface="Calibri" panose="020F0502020204030204" pitchFamily="34" charset="0"/>
              </a:rPr>
              <a:t> gene for the 10 positive isolates in the current study found that 4 were negative for plasmid carriage. </a:t>
            </a:r>
            <a:r>
              <a:rPr lang="en-US" sz="1000" kern="100" dirty="0">
                <a:effectLst/>
                <a:latin typeface="+mn-lt"/>
                <a:ea typeface="Calibri" panose="020F0502020204030204" pitchFamily="34" charset="0"/>
                <a:cs typeface="Times New Roman" panose="02020603050405020304" pitchFamily="18" charset="0"/>
              </a:rPr>
              <a:t>When resistance genes are harbored on horizontally transmissible elements (such as plasmids), strains carrying these elements can successfully disseminate them to new, previously-susceptible bacteria, belonging to both the same species and different species. Location of resistance determinants on plasmids generally promotes more efficient spread of resistance genes. Studies exploring whether </a:t>
            </a:r>
            <a:r>
              <a:rPr lang="en-US" sz="1000" i="1" kern="100" dirty="0" err="1">
                <a:effectLst/>
                <a:latin typeface="+mn-lt"/>
                <a:ea typeface="Calibri" panose="020F0502020204030204" pitchFamily="34" charset="0"/>
                <a:cs typeface="Times New Roman" panose="02020603050405020304" pitchFamily="18" charset="0"/>
              </a:rPr>
              <a:t>blaZ</a:t>
            </a:r>
            <a:r>
              <a:rPr lang="en-US" sz="1000" kern="100" dirty="0">
                <a:effectLst/>
                <a:latin typeface="+mn-lt"/>
                <a:ea typeface="Calibri" panose="020F0502020204030204" pitchFamily="34" charset="0"/>
                <a:cs typeface="Times New Roman" panose="02020603050405020304" pitchFamily="18" charset="0"/>
              </a:rPr>
              <a:t> is more likely to be carried chromosomally or on a plasmid for </a:t>
            </a:r>
            <a:r>
              <a:rPr lang="en-US" sz="1000" i="1" kern="100" dirty="0">
                <a:effectLst/>
                <a:latin typeface="+mn-lt"/>
                <a:ea typeface="Calibri" panose="020F0502020204030204" pitchFamily="34" charset="0"/>
                <a:cs typeface="Times New Roman" panose="02020603050405020304" pitchFamily="18" charset="0"/>
              </a:rPr>
              <a:t>Staph. chromogenes </a:t>
            </a:r>
            <a:r>
              <a:rPr lang="en-US" sz="1000" kern="100" dirty="0">
                <a:effectLst/>
                <a:latin typeface="+mn-lt"/>
                <a:ea typeface="Calibri" panose="020F0502020204030204" pitchFamily="34" charset="0"/>
                <a:cs typeface="Times New Roman" panose="02020603050405020304" pitchFamily="18" charset="0"/>
              </a:rPr>
              <a:t>from bovine IMI would be useful in understanding transmission of penicillin resistance for this predominant mastitis pathogen.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Lastly, staphylococci causing IMI from a particular farm enrolled in the current study were collected and stored from a previous study, approximately 25 years earlier. This farm was founded in the 1970s and has no history of antibiotic use. It would be interesting to compare the species-specific AMR profile for staphylococci over time for this farm. A study like this could help us start to understand where resistance genes in bacteria from organic farms came from, how long they maintain them in the absence of selective antimicrobial pressure, and specifically what types of resistance are maintained. Improving our understanding of how AMR is transmitted or retained in dairy farm systems is essential for developing effective strategies to mitigate resistance among mastitis pathogens.</a:t>
            </a: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Lastly, an extremely unique opportunity exists for research using IMI isolates from this project. Staphylococci causing IMI from a particular farm enrolled in the current study were collected and stored from a previous study, approximately 25 years earlier. This particular farm was founded in the 1970s and has no history of antibiotic use. Has the same type of penicillin resistance has been maintained in staphylococci for this farm, or have ARG’s conferring penicillin resistance shifted over time? Furthermore, identifying where any ARG present in both new and old isolates are carried in the genome could help us determine </a:t>
            </a:r>
            <a:r>
              <a:rPr lang="en-US" sz="1000" i="1" dirty="0">
                <a:effectLst/>
                <a:latin typeface="+mn-lt"/>
                <a:ea typeface="Calibri" panose="020F0502020204030204" pitchFamily="34" charset="0"/>
              </a:rPr>
              <a:t>why </a:t>
            </a:r>
            <a:r>
              <a:rPr lang="en-US" sz="1000" dirty="0">
                <a:effectLst/>
                <a:latin typeface="+mn-lt"/>
                <a:ea typeface="Calibri" panose="020F0502020204030204" pitchFamily="34" charset="0"/>
              </a:rPr>
              <a:t>they have been maintained. A study like this could help us start to understand where resistance genes in bacteria from organic farms came from, how long they maintain them in the absence of selective antimicrobial pressure, and specifically what types of resistance are maintained. Improving our understanding of how AMR is transmitted or retained in dairy farm systems is essential for developing effective strategies to mitigate resistance among mastitis pathogens.</a:t>
            </a:r>
            <a:endParaRPr lang="en-US" sz="1000" kern="100" dirty="0">
              <a:effectLst/>
              <a:latin typeface="+mn-lt"/>
              <a:ea typeface="Calibri" panose="020F0502020204030204" pitchFamily="34" charset="0"/>
              <a:cs typeface="Times New Roman" panose="02020603050405020304" pitchFamily="18" charset="0"/>
            </a:endParaRPr>
          </a:p>
          <a:p>
            <a:endParaRPr lang="en-US" sz="1000" dirty="0">
              <a:effectLst/>
              <a:latin typeface="+mn-lt"/>
              <a:ea typeface="Calibri" panose="020F0502020204030204" pitchFamily="34" charset="0"/>
            </a:endParaRPr>
          </a:p>
          <a:p>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55</a:t>
            </a:fld>
            <a:endParaRPr lang="en-US"/>
          </a:p>
        </p:txBody>
      </p:sp>
    </p:spTree>
    <p:extLst>
      <p:ext uri="{BB962C8B-B14F-4D97-AF65-F5344CB8AC3E}">
        <p14:creationId xmlns:p14="http://schemas.microsoft.com/office/powerpoint/2010/main" val="109194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mn-lt"/>
                <a:ea typeface="Calibri" panose="020F0502020204030204" pitchFamily="34" charset="0"/>
                <a:cs typeface="Times New Roman" panose="02020603050405020304" pitchFamily="18" charset="0"/>
              </a:rPr>
              <a:t>Moving on to some selected conclusions from this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effectLst/>
                <a:latin typeface="+mn-lt"/>
                <a:ea typeface="Calibri" panose="020F0502020204030204" pitchFamily="34" charset="0"/>
              </a:rPr>
              <a:t>Strain type, ARG carriage, and cumulative number of VF were not found to be a significant predictor of whether an isolate would be in the HIGH or LOW SCC IMI category.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00" dirty="0">
                <a:effectLst/>
                <a:latin typeface="+mn-lt"/>
                <a:ea typeface="Calibri" panose="020F0502020204030204" pitchFamily="34" charset="0"/>
                <a:cs typeface="Times New Roman" panose="02020603050405020304" pitchFamily="18" charset="0"/>
              </a:rPr>
              <a:t>However, </a:t>
            </a:r>
            <a:r>
              <a:rPr lang="en-US" sz="1000" b="0" i="0" dirty="0">
                <a:latin typeface="+mn-lt"/>
                <a:ea typeface="Calibri" panose="020F0502020204030204" pitchFamily="34" charset="0"/>
                <a:cs typeface="Times New Roman" panose="02020603050405020304" pitchFamily="18" charset="0"/>
              </a:rPr>
              <a:t>Strain type appears to predict </a:t>
            </a:r>
            <a:r>
              <a:rPr lang="en-US" sz="1000" b="0" i="0" dirty="0" err="1">
                <a:latin typeface="+mn-lt"/>
                <a:ea typeface="Calibri" panose="020F0502020204030204" pitchFamily="34" charset="0"/>
                <a:cs typeface="Times New Roman" panose="02020603050405020304" pitchFamily="18" charset="0"/>
              </a:rPr>
              <a:t>blaZ</a:t>
            </a:r>
            <a:r>
              <a:rPr lang="en-US" sz="1000" b="0" i="0" dirty="0">
                <a:latin typeface="+mn-lt"/>
                <a:ea typeface="Calibri" panose="020F0502020204030204" pitchFamily="34" charset="0"/>
                <a:cs typeface="Times New Roman" panose="02020603050405020304" pitchFamily="18" charset="0"/>
              </a:rPr>
              <a:t> carriage, VF presence and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latin typeface="+mn-lt"/>
                <a:ea typeface="Calibri" panose="020F0502020204030204" pitchFamily="34" charset="0"/>
                <a:cs typeface="Times New Roman" panose="02020603050405020304" pitchFamily="18" charset="0"/>
              </a:rPr>
              <a:t>Carriage of </a:t>
            </a:r>
            <a:r>
              <a:rPr lang="en-US" sz="1000" b="0" i="0" dirty="0" err="1">
                <a:latin typeface="+mn-lt"/>
                <a:ea typeface="Calibri" panose="020F0502020204030204" pitchFamily="34" charset="0"/>
                <a:cs typeface="Times New Roman" panose="02020603050405020304" pitchFamily="18" charset="0"/>
              </a:rPr>
              <a:t>blaZ</a:t>
            </a:r>
            <a:r>
              <a:rPr lang="en-US" sz="1000" b="0" i="0" dirty="0">
                <a:latin typeface="+mn-lt"/>
                <a:ea typeface="Calibri" panose="020F0502020204030204" pitchFamily="34" charset="0"/>
                <a:cs typeface="Times New Roman" panose="02020603050405020304" pitchFamily="18" charset="0"/>
              </a:rPr>
              <a:t>, encoding Penicillin resistance, was common in these mastitis isolates from organic farms, despite absence of selective antimicrobial pressure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latin typeface="+mn-lt"/>
              <a:ea typeface="Calibri" panose="020F0502020204030204" pitchFamily="34" charset="0"/>
              <a:cs typeface="Times New Roman" panose="02020603050405020304" pitchFamily="18" charset="0"/>
            </a:endParaRPr>
          </a:p>
          <a:p>
            <a:pPr marL="0" indent="0">
              <a:buSzPct val="75000"/>
              <a:buNone/>
            </a:pPr>
            <a:r>
              <a:rPr lang="en-US" sz="1000" b="0" i="0" dirty="0">
                <a:latin typeface="+mn-lt"/>
                <a:ea typeface="Calibri" panose="020F0502020204030204" pitchFamily="34" charset="0"/>
                <a:cs typeface="Times New Roman" panose="02020603050405020304" pitchFamily="18" charset="0"/>
              </a:rPr>
              <a:t>Lastly, two virulence factors were found which have not yet been widely reported to be present in isolates of staph chromogenes from bovine IMI, which were</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 </a:t>
            </a:r>
            <a:r>
              <a:rPr kumimoji="0" lang="en-US" sz="1000" b="0" i="0" u="none" strike="noStrike" kern="1200" cap="none" spc="0" normalizeH="0" baseline="0" noProof="0" dirty="0" err="1">
                <a:ln>
                  <a:noFill/>
                </a:ln>
                <a:solidFill>
                  <a:prstClr val="black"/>
                </a:solidFill>
                <a:effectLst/>
                <a:uLnTx/>
                <a:uFillTx/>
                <a:latin typeface="+mn-lt"/>
                <a:ea typeface="Calibri" panose="020F0502020204030204" pitchFamily="34" charset="0"/>
                <a:cs typeface="Times New Roman" panose="02020603050405020304" pitchFamily="18" charset="0"/>
              </a:rPr>
              <a:t>staphylocoagulase</a:t>
            </a: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 exfoliative toxin c</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~36 minutes?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2 ST25 from same farm</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2 ST 48 from 2 different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ST6 from 5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ST5 from 2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0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ST1 from 2 farms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i="1" dirty="0">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i="1" dirty="0">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dirty="0">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523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So, given the continued increase in demand for organic dairy products and the importance of organic dairies to Vermont, a longitudinal study was undertaken to describe the diversity of species causing intramammary infections, or IM,I on organic dairy farms in the state. The specific objectives of the project were to characterize the prevalence of IMI caused by different microorganisms, for organic dairies using a TS (the most common facility type in the state), and dairies using a bedded pack facility.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Organic dairy producers in the Northeastern US have expressed interest in bedded pack systems (BP) as an option to house cows during the non-grazing season, as these facilities integrate well with pasture-based farm systems. T</a:t>
            </a:r>
            <a:r>
              <a:rPr lang="en-US" sz="1000" dirty="0">
                <a:effectLst/>
                <a:latin typeface="+mn-lt"/>
                <a:ea typeface="Calibri" panose="020F0502020204030204" pitchFamily="34" charset="0"/>
                <a:cs typeface="Times New Roman" panose="02020603050405020304" pitchFamily="18" charset="0"/>
              </a:rPr>
              <a:t>he inclusive term “bedded pack” is used to describe enclosed loose housing facilities, which are deeply bedded with organic material. </a:t>
            </a:r>
            <a:r>
              <a:rPr lang="en-US" sz="1000" kern="100" dirty="0">
                <a:effectLst/>
                <a:latin typeface="+mn-lt"/>
                <a:ea typeface="Calibri" panose="020F0502020204030204" pitchFamily="34" charset="0"/>
                <a:cs typeface="Times New Roman" panose="02020603050405020304" pitchFamily="18" charset="0"/>
              </a:rPr>
              <a:t>As interest in BP grow among organic farmers, it is important to understand if there are any udder health implications for farms using this facility type. </a:t>
            </a: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This work has brought to mind a lot of directions for future research and more questions to answer.</a:t>
            </a:r>
          </a:p>
          <a:p>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A fairly high proportion of isolates were positive for the </a:t>
            </a:r>
            <a:r>
              <a:rPr lang="en-US" sz="1000" dirty="0" err="1">
                <a:latin typeface="+mn-lt"/>
              </a:rPr>
              <a:t>blaZ</a:t>
            </a:r>
            <a:r>
              <a:rPr lang="en-US" sz="1000" dirty="0">
                <a:latin typeface="+mn-lt"/>
              </a:rPr>
              <a:t> gene, </a:t>
            </a:r>
            <a:r>
              <a:rPr lang="en-US" sz="1000" dirty="0">
                <a:effectLst/>
                <a:latin typeface="+mn-lt"/>
                <a:ea typeface="Calibri" panose="020F0502020204030204" pitchFamily="34" charset="0"/>
              </a:rPr>
              <a:t>but carriage of a particular resistance gene does not always translate into phenotypic resistance. It would be interesting to explore the concordance between phenotypic and genotypic resistance results for these isolates. Twelve of the 30 isolates from this project underwent phenotypic susceptibility testing for penicillin for a different study, with 100% agreement between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carriage status and susceptibility. 4 out of 4 isolates positive for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were penicillin resistant, while 8 isolates negative for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were penicillin susceptible.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 related question would be identifying whether the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gene is located on a mobile genetic element (usually a plasmid) or chromosomally for these isolates. Location of </a:t>
            </a:r>
            <a:r>
              <a:rPr lang="en-US" sz="1000" i="1" dirty="0" err="1">
                <a:effectLst/>
                <a:latin typeface="+mn-lt"/>
                <a:ea typeface="Calibri" panose="020F0502020204030204" pitchFamily="34" charset="0"/>
              </a:rPr>
              <a:t>blaZ</a:t>
            </a:r>
            <a:r>
              <a:rPr lang="en-US" sz="1000" dirty="0">
                <a:effectLst/>
                <a:latin typeface="+mn-lt"/>
                <a:ea typeface="Calibri" panose="020F0502020204030204" pitchFamily="34" charset="0"/>
              </a:rPr>
              <a:t> carriage is not well characterized for </a:t>
            </a:r>
            <a:r>
              <a:rPr lang="en-US" sz="1000" i="1" dirty="0">
                <a:effectLst/>
                <a:latin typeface="+mn-lt"/>
                <a:ea typeface="Calibri" panose="020F0502020204030204" pitchFamily="34" charset="0"/>
              </a:rPr>
              <a:t>Staph. chromogenes </a:t>
            </a:r>
            <a:r>
              <a:rPr lang="en-US" sz="1000" i="0" dirty="0">
                <a:effectLst/>
                <a:latin typeface="+mn-lt"/>
                <a:ea typeface="Calibri" panose="020F0502020204030204" pitchFamily="34" charset="0"/>
              </a:rPr>
              <a:t>originating from bovine IMI</a:t>
            </a:r>
            <a:r>
              <a:rPr lang="en-US" sz="1000" i="1" dirty="0">
                <a:effectLst/>
                <a:latin typeface="+mn-lt"/>
                <a:ea typeface="Calibri" panose="020F0502020204030204" pitchFamily="34" charset="0"/>
              </a:rPr>
              <a:t>. </a:t>
            </a:r>
            <a:r>
              <a:rPr lang="en-US" sz="1000" i="0" dirty="0">
                <a:effectLst/>
                <a:latin typeface="+mn-lt"/>
                <a:ea typeface="Calibri" panose="020F0502020204030204" pitchFamily="34" charset="0"/>
              </a:rPr>
              <a:t>Some p</a:t>
            </a:r>
            <a:r>
              <a:rPr lang="en-US" sz="1000" dirty="0">
                <a:effectLst/>
                <a:latin typeface="+mn-lt"/>
                <a:ea typeface="Calibri" panose="020F0502020204030204" pitchFamily="34" charset="0"/>
              </a:rPr>
              <a:t>reliminary work has shown that out of the 10 </a:t>
            </a:r>
            <a:r>
              <a:rPr lang="en-US" sz="1000" dirty="0" err="1">
                <a:effectLst/>
                <a:latin typeface="+mn-lt"/>
                <a:ea typeface="Calibri" panose="020F0502020204030204" pitchFamily="34" charset="0"/>
              </a:rPr>
              <a:t>blaZ</a:t>
            </a:r>
            <a:r>
              <a:rPr lang="en-US" sz="1000" dirty="0">
                <a:effectLst/>
                <a:latin typeface="+mn-lt"/>
                <a:ea typeface="Calibri" panose="020F0502020204030204" pitchFamily="34" charset="0"/>
              </a:rPr>
              <a:t> positive isolates in the current study, 4 were negative for plasmid carriage. </a:t>
            </a:r>
            <a:r>
              <a:rPr lang="en-US" sz="1000" kern="100" dirty="0">
                <a:effectLst/>
                <a:latin typeface="+mn-lt"/>
                <a:ea typeface="Calibri" panose="020F0502020204030204" pitchFamily="34" charset="0"/>
                <a:cs typeface="Times New Roman" panose="02020603050405020304" pitchFamily="18" charset="0"/>
              </a:rPr>
              <a:t>Resistance genes located on mobile genetic elements are more efficiently transmitted through populations of bacteria, so location of the gene would have ramifications for the transmission of penicillin resistance among staphylococci causing IMI on dairy farms.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endParaRPr lang="en-US" sz="1000" dirty="0">
              <a:effectLst/>
              <a:latin typeface="+mn-lt"/>
              <a:ea typeface="Calibri" panose="020F0502020204030204" pitchFamily="34" charset="0"/>
            </a:endParaRPr>
          </a:p>
          <a:p>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57</a:t>
            </a:fld>
            <a:endParaRPr lang="en-US"/>
          </a:p>
        </p:txBody>
      </p:sp>
    </p:spTree>
    <p:extLst>
      <p:ext uri="{BB962C8B-B14F-4D97-AF65-F5344CB8AC3E}">
        <p14:creationId xmlns:p14="http://schemas.microsoft.com/office/powerpoint/2010/main" val="3906714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effectLst/>
                <a:latin typeface="+mn-lt"/>
                <a:ea typeface="Calibri" panose="020F0502020204030204" pitchFamily="34" charset="0"/>
              </a:rPr>
              <a:t>Although I’m certainly not the first or last researcher to say as much, this work underscores that non-aureus staphylococci are indeed worthy of consideration as significant mastitis pathogens, and are not “minor” mastitis pathogens as some have previously described them. NASM were the predominant pathogen causing IMI in these herds, with Eight of the nine NAS species elevating SCC above that of no growth quarters. Although this increase was modest for most species observed, their widespread nature can still result in an increased bulk tank SCC. </a:t>
            </a:r>
          </a:p>
          <a:p>
            <a:endParaRPr lang="en-US" sz="1000" dirty="0">
              <a:effectLst/>
              <a:latin typeface="+mn-lt"/>
              <a:ea typeface="Calibri" panose="020F0502020204030204" pitchFamily="34" charset="0"/>
            </a:endParaRPr>
          </a:p>
          <a:p>
            <a:r>
              <a:rPr lang="en-US" sz="1000" dirty="0">
                <a:effectLst/>
                <a:latin typeface="+mn-lt"/>
                <a:ea typeface="Calibri" panose="020F0502020204030204" pitchFamily="34" charset="0"/>
              </a:rPr>
              <a:t>This work underscores the importance of </a:t>
            </a:r>
            <a:r>
              <a:rPr lang="en-US" sz="1000" i="1" dirty="0">
                <a:effectLst/>
                <a:latin typeface="+mn-lt"/>
                <a:ea typeface="Calibri" panose="020F0502020204030204" pitchFamily="34" charset="0"/>
              </a:rPr>
              <a:t>Staph. chromogenes </a:t>
            </a:r>
            <a:r>
              <a:rPr lang="en-US" sz="1000" dirty="0">
                <a:effectLst/>
                <a:latin typeface="+mn-lt"/>
                <a:ea typeface="Calibri" panose="020F0502020204030204" pitchFamily="34" charset="0"/>
              </a:rPr>
              <a:t>specifically as a mastitis pathogen. We found 33% of </a:t>
            </a:r>
            <a:r>
              <a:rPr lang="en-US" sz="1000" i="0" dirty="0">
                <a:effectLst/>
                <a:latin typeface="+mn-lt"/>
                <a:ea typeface="Calibri" panose="020F0502020204030204" pitchFamily="34" charset="0"/>
              </a:rPr>
              <a:t>isolates causing persistent IMI carry the gene for penicillin resistance</a:t>
            </a:r>
            <a:r>
              <a:rPr lang="en-US" sz="1000" dirty="0">
                <a:effectLst/>
                <a:latin typeface="+mn-lt"/>
                <a:ea typeface="Calibri" panose="020F0502020204030204" pitchFamily="34" charset="0"/>
              </a:rPr>
              <a:t>, which is especially noteworthy as these isolates originate from organic farms. Findings from our longitudinal study demonstrate that chromogenes has a great ability to persist in the mammary gland, as well as cause a number of infections associated with a persistently high SCC.  Furthermore, findings from this work also suggest that particular strains may behave in a contagious manner within a herd.</a:t>
            </a:r>
          </a:p>
          <a:p>
            <a:endParaRPr lang="en-US" sz="1000" kern="100" dirty="0">
              <a:effectLst/>
              <a:latin typeface="+mn-lt"/>
              <a:ea typeface="Calibri" panose="020F0502020204030204" pitchFamily="34" charset="0"/>
              <a:cs typeface="Times New Roman" panose="02020603050405020304" pitchFamily="18" charset="0"/>
            </a:endParaRPr>
          </a:p>
          <a:p>
            <a:r>
              <a:rPr lang="en-US" sz="1000" kern="100" dirty="0">
                <a:effectLst/>
                <a:latin typeface="+mn-lt"/>
                <a:ea typeface="Calibri" panose="020F0502020204030204" pitchFamily="34" charset="0"/>
                <a:cs typeface="Times New Roman" panose="02020603050405020304" pitchFamily="18" charset="0"/>
              </a:rPr>
              <a:t>This work contributes to the understanding of intraspecies diversity within </a:t>
            </a:r>
            <a:r>
              <a:rPr lang="en-US" sz="1000" i="1" kern="100" dirty="0">
                <a:effectLst/>
                <a:latin typeface="+mn-lt"/>
                <a:ea typeface="Calibri" panose="020F0502020204030204" pitchFamily="34" charset="0"/>
                <a:cs typeface="Times New Roman" panose="02020603050405020304" pitchFamily="18" charset="0"/>
              </a:rPr>
              <a:t>Staph. chromogenes. </a:t>
            </a:r>
            <a:r>
              <a:rPr lang="en-US" sz="1000" kern="100" dirty="0">
                <a:effectLst/>
                <a:latin typeface="+mn-lt"/>
                <a:ea typeface="Calibri" panose="020F0502020204030204" pitchFamily="34" charset="0"/>
                <a:cs typeface="Times New Roman" panose="02020603050405020304" pitchFamily="18" charset="0"/>
              </a:rPr>
              <a:t>10 ST were identified to be causing 30 persistent IMI, including four novel ST. The AMR and virulence profile for 30 </a:t>
            </a:r>
            <a:r>
              <a:rPr lang="en-US" sz="1000" i="1" kern="100" dirty="0">
                <a:effectLst/>
                <a:latin typeface="+mn-lt"/>
                <a:ea typeface="Calibri" panose="020F0502020204030204" pitchFamily="34" charset="0"/>
                <a:cs typeface="Times New Roman" panose="02020603050405020304" pitchFamily="18" charset="0"/>
              </a:rPr>
              <a:t>Staph. chromogenes</a:t>
            </a:r>
            <a:r>
              <a:rPr lang="en-US" sz="1000" kern="100" dirty="0">
                <a:effectLst/>
                <a:latin typeface="+mn-lt"/>
                <a:ea typeface="Calibri" panose="020F0502020204030204" pitchFamily="34" charset="0"/>
                <a:cs typeface="Times New Roman" panose="02020603050405020304" pitchFamily="18" charset="0"/>
              </a:rPr>
              <a:t> were described from whole genome sequence data. Although no association was found between ST, virulence and AMR carriage and whether or not the associated persistent IMI would have a high or low SCC, findings seem to indicate a genetic basis for virulence and AMR carriage in </a:t>
            </a:r>
            <a:r>
              <a:rPr lang="en-US" sz="1000" i="1" kern="100" dirty="0">
                <a:effectLst/>
                <a:latin typeface="+mn-lt"/>
                <a:ea typeface="Calibri" panose="020F0502020204030204" pitchFamily="34" charset="0"/>
                <a:cs typeface="Times New Roman" panose="02020603050405020304" pitchFamily="18" charset="0"/>
              </a:rPr>
              <a:t>Staph. chromogenes.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kern="100" dirty="0">
                <a:effectLst/>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Taken together, this research generated foundational knowledge about the epidemiology of staphylococci causing mastitis on organic dairy farms in Vermont. While all dairy producers rely on best management practices to support cow health, mastitis control is of the utmost importance in the prevention of IMI on organic farms. Better understanding the epidemiology of mastitis pathogens leads to more effective measures which prevent or limit transmission of IMI. Mitigating the effect of mastitis caused by staphylococci through more effective, targeted prevention and control measures helps dairy producers achieve quality price premiums and results in a higher-quality product for consumers.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~43 minutes?</a:t>
            </a:r>
          </a:p>
          <a:p>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58</a:t>
            </a:fld>
            <a:endParaRPr lang="en-US"/>
          </a:p>
        </p:txBody>
      </p:sp>
    </p:spTree>
    <p:extLst>
      <p:ext uri="{BB962C8B-B14F-4D97-AF65-F5344CB8AC3E}">
        <p14:creationId xmlns:p14="http://schemas.microsoft.com/office/powerpoint/2010/main" val="2781391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This data comes from a longitudinal study conducted in Winter 2019-2020. </a:t>
            </a:r>
            <a:r>
              <a:rPr lang="en-US" sz="1000" kern="0" dirty="0">
                <a:solidFill>
                  <a:srgbClr val="000000"/>
                </a:solidFill>
                <a:effectLst/>
                <a:latin typeface="+mn-lt"/>
                <a:ea typeface="Times New Roman" panose="02020603050405020304" pitchFamily="18" charset="0"/>
              </a:rPr>
              <a:t>Enrolled farms were a non-probability subsample of certified organic dairies in Vermont which: had participated in previous studies, </a:t>
            </a:r>
            <a:r>
              <a:rPr lang="en-US" sz="1000" dirty="0">
                <a:effectLst/>
                <a:latin typeface="+mn-lt"/>
                <a:ea typeface="Calibri" panose="020F0502020204030204" pitchFamily="34" charset="0"/>
              </a:rPr>
              <a:t>milked between 35-120 cows</a:t>
            </a:r>
            <a:r>
              <a:rPr lang="en-US" sz="1000" kern="0" dirty="0">
                <a:solidFill>
                  <a:srgbClr val="000000"/>
                </a:solidFill>
                <a:effectLst/>
                <a:latin typeface="+mn-lt"/>
                <a:ea typeface="Times New Roman" panose="02020603050405020304" pitchFamily="18" charset="0"/>
              </a:rPr>
              <a:t> and used either a </a:t>
            </a:r>
            <a:r>
              <a:rPr lang="en-US" sz="1000" dirty="0">
                <a:effectLst/>
                <a:latin typeface="+mn-lt"/>
                <a:ea typeface="Calibri" panose="020F0502020204030204" pitchFamily="34" charset="0"/>
              </a:rPr>
              <a:t>tiestall barn bedded with shavings or a bedded pack system.</a:t>
            </a: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00000"/>
              </a:solidFill>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Most herds were sampled 3 times, with 4-6 weeks elapsing between each farm visit.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From each of the 10 enrolled herds, </a:t>
            </a:r>
            <a:r>
              <a:rPr lang="en-US" sz="1000" dirty="0"/>
              <a:t>35 early- to mid-lactation cows stratified by parity, current SCC, and DIM were chosen to be repeatedly sampled for the duration of the study</a:t>
            </a:r>
            <a:r>
              <a:rPr lang="en-US" sz="1000" dirty="0">
                <a:effectLst/>
                <a:latin typeface="+mn-lt"/>
                <a:ea typeface="Calibri" panose="020F0502020204030204" pitchFamily="34" charset="0"/>
              </a:rPr>
              <a:t>. At each farm visit, duplicate quarter milk samples were aseptically collected from each lactating quarter immediately before milking for all enrolled cows. Around the time of the first farm visit, herd records were captured to obtain calving dates and parity for individual lactating cows.</a:t>
            </a:r>
          </a:p>
        </p:txBody>
      </p:sp>
      <p:sp>
        <p:nvSpPr>
          <p:cNvPr id="4" name="Slide Number Placeholder 3"/>
          <p:cNvSpPr>
            <a:spLocks noGrp="1"/>
          </p:cNvSpPr>
          <p:nvPr>
            <p:ph type="sldNum" sz="quarter" idx="5"/>
          </p:nvPr>
        </p:nvSpPr>
        <p:spPr/>
        <p:txBody>
          <a:bodyPr/>
          <a:lstStyle/>
          <a:p>
            <a:fld id="{964160AC-3468-476C-BCB9-173D80028054}" type="slidenum">
              <a:rPr lang="en-US" smtClean="0"/>
              <a:t>6</a:t>
            </a:fld>
            <a:endParaRPr lang="en-US"/>
          </a:p>
        </p:txBody>
      </p:sp>
    </p:spTree>
    <p:extLst>
      <p:ext uri="{BB962C8B-B14F-4D97-AF65-F5344CB8AC3E}">
        <p14:creationId xmlns:p14="http://schemas.microsoft.com/office/powerpoint/2010/main" val="84624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After every farm visit, </a:t>
            </a:r>
            <a:r>
              <a:rPr lang="en-US" sz="1000" dirty="0">
                <a:effectLst/>
                <a:latin typeface="+mn-lt"/>
                <a:ea typeface="Calibri" panose="020F0502020204030204" pitchFamily="34" charset="0"/>
              </a:rPr>
              <a:t>standard aerobic bacteriological culture of quartermilk samples was performed in duplicate to identify intramammary infections; </a:t>
            </a:r>
            <a:r>
              <a:rPr lang="en-US" sz="1000" dirty="0">
                <a:latin typeface="+mn-lt"/>
              </a:rPr>
              <a:t>additionally, an aliquot was frozen for determination of </a:t>
            </a:r>
            <a:r>
              <a:rPr lang="en-US" sz="1000" b="0" i="0" u="none" strike="noStrike" baseline="0" dirty="0">
                <a:latin typeface="+mn-lt"/>
              </a:rPr>
              <a:t>quarter-level somatic cell count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Bacteria deemed to be causing IMI were identified to the genus or species level with MALDI-</a:t>
            </a:r>
            <a:r>
              <a:rPr lang="en-US" sz="1000" dirty="0" err="1">
                <a:effectLst/>
                <a:latin typeface="+mn-lt"/>
                <a:ea typeface="Calibri" panose="020F0502020204030204" pitchFamily="34" charset="0"/>
              </a:rPr>
              <a:t>ToF</a:t>
            </a:r>
            <a:r>
              <a:rPr lang="en-US" sz="1000" dirty="0">
                <a:effectLst/>
                <a:latin typeface="+mn-lt"/>
                <a:ea typeface="Calibri" panose="020F0502020204030204" pitchFamily="34" charset="0"/>
              </a:rPr>
              <a:t> mass spectrometry</a:t>
            </a:r>
            <a:endParaRPr lang="en-US" sz="1000" b="0" i="0" u="none" strike="noStrike" baseline="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effectLst/>
                <a:latin typeface="+mn-l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i="1" dirty="0">
                <a:effectLst/>
                <a:latin typeface="+mn-lt"/>
                <a:ea typeface="Calibri" panose="020F0502020204030204" pitchFamily="34" charset="0"/>
              </a:rPr>
              <a:t>A quarter was considered positive for an IMI when greater than or equal to 1 CFU was identified with the same morphology for both duplicate samples, and negative when there was no significant growth in that quarter on either duplicate plate. </a:t>
            </a:r>
            <a:endParaRPr lang="en-US" sz="1000" b="0" i="1" u="none" strike="noStrike" baseline="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1" u="none" strike="noStrike" baseline="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u="none" strike="noStrike" baseline="0" dirty="0">
                <a:effectLst/>
                <a:latin typeface="+mn-lt"/>
                <a:ea typeface="Calibri" panose="020F0502020204030204" pitchFamily="34" charset="0"/>
              </a:rPr>
              <a:t>plated 10 </a:t>
            </a:r>
            <a:r>
              <a:rPr lang="en-US" sz="1000" b="0" i="1" u="none" strike="noStrike" baseline="0" dirty="0" err="1">
                <a:effectLst/>
                <a:latin typeface="+mn-lt"/>
                <a:ea typeface="Calibri" panose="020F0502020204030204" pitchFamily="34" charset="0"/>
              </a:rPr>
              <a:t>uL</a:t>
            </a:r>
            <a:r>
              <a:rPr lang="en-US" sz="1000" b="0" i="1" u="none" strike="noStrike" baseline="0" dirty="0">
                <a:effectLst/>
                <a:latin typeface="+mn-lt"/>
                <a:ea typeface="Calibri" panose="020F0502020204030204" pitchFamily="34" charset="0"/>
              </a:rPr>
              <a:t> milk; would be equivalent to 100 CFU/mL</a:t>
            </a:r>
            <a:endParaRPr lang="en-US" sz="1000" b="0" i="1" u="none" strike="noStrike" baseline="0" dirty="0">
              <a:latin typeface="+mn-l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526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Using the bacteriological status and species identification, a quarter-day IMI status was assigned to each quarter observation: 1) “no growth,” when there was no significant growth on either of the two plates; 2) “single pathogen infection,” a particular pathogen was identified in pure culture on both plates, 3) “mixed infection,” when 2 different pathogens were identified in mixed culture on both plates; and 4) “unknown,”  when at least one of the two samples was “contaminated,” or when the set of quarter-milk samples did not meet the criteria for any of the previous categories. </a:t>
            </a:r>
            <a:r>
              <a:rPr lang="en-US" sz="1000" kern="0" dirty="0">
                <a:effectLst/>
                <a:latin typeface="+mn-lt"/>
                <a:ea typeface="Times New Roman" panose="02020603050405020304" pitchFamily="18" charset="0"/>
              </a:rPr>
              <a:t>A quarter-day observation was included in the final data set if the IMI status was classified as no growth, single pathogen infection, or mixed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dirty="0">
                <a:effectLst/>
                <a:latin typeface="+mn-lt"/>
                <a:ea typeface="Calibri" panose="020F0502020204030204" pitchFamily="34" charset="0"/>
                <a:cs typeface="Times New Roman" panose="02020603050405020304" pitchFamily="18" charset="0"/>
              </a:rPr>
              <a:t>A descriptive analysis only was performed to describe the pathogen-specific prevalence of organisms causing IMI, stratified by facility type. Quarter-level prevalence for each farm visit was calculated by dividing the number of quarters infected with a particular pathogen (or grouping of similar pathogens) by the total number of sampled quarters at risk where IMI status could be determined for that farm visit. Median and range of quarter-level prevalence for tiestalls and bedded packs were calculated over all 15 visits to each facility type, respectively. Overall median and range of quarter-level prevalence were calculated using all 30 visits to the 10 farms.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Using the bacteriological status and species identification, a quarter-day IMI status was assigned to each quarter observation: 1) “healthy,” when there was no significant growth; 2) “single pathogen infection,” when ≥ 100 CFU/mL of a particular pathogen was identified in pure culture on both plates, 3) “mixed infection,” when ≥ 100 CFU/mL of 2 different pathogens were identified in mixed culture on both plates; and 4) “unknown” “contaminated,” when ≥ 1 of the 2 samples had more than 2 morphologically distinct isolates growing on a plate; 5) and “indeterminate,”  when the set of quarter-milk samples did not meet the criteria for any of the previous categories (e.g., missing duplicate). </a:t>
            </a:r>
            <a:r>
              <a:rPr lang="en-US" sz="1000" kern="0" dirty="0">
                <a:effectLst/>
                <a:latin typeface="+mn-lt"/>
                <a:ea typeface="Times New Roman" panose="02020603050405020304" pitchFamily="18" charset="0"/>
              </a:rPr>
              <a:t>A quarter-day observation was included in the final data set if the IMI status was classified as no growth, single pathogen infection, or mixed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627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dirty="0">
                <a:solidFill>
                  <a:srgbClr val="000000"/>
                </a:solidFill>
                <a:effectLst/>
                <a:latin typeface="+mn-lt"/>
              </a:rPr>
              <a:t>Table one shows the unconditional, median quarter-level prevalence and range for the six most-commonly found pathogens causing intramammary infections, stratified by facility type, for these 10 organic dairy farms. The pathogen or pathogen group is listed over here on the left, and the number of visits to each facility type is listed in this top row. Most farms were visited three times, but the number of visits ranged between 2 and 4.  The median quarter-level prevalence for the 5 tiestall farms is found in this column, and in this column for the 5 bedded packs. The overall prevalence for all 10 farms included can be found in the column on the right.</a:t>
            </a:r>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0" dirty="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0" dirty="0">
                <a:effectLst/>
                <a:latin typeface="+mn-lt"/>
                <a:ea typeface="Times New Roman" panose="02020603050405020304" pitchFamily="18" charset="0"/>
                <a:cs typeface="Times New Roman" panose="02020603050405020304" pitchFamily="18" charset="0"/>
              </a:rPr>
              <a:t>Overall, the majority of IMI were caused by all non-aureus staphylococci and mammaliicocci species combined, a group known as NASM (median prevalence of 20%), followed by </a:t>
            </a:r>
            <a:r>
              <a:rPr lang="en-US" sz="1000" i="1" kern="0" dirty="0">
                <a:effectLst/>
                <a:latin typeface="+mn-lt"/>
                <a:ea typeface="Times New Roman" panose="02020603050405020304" pitchFamily="18" charset="0"/>
                <a:cs typeface="Times New Roman" panose="02020603050405020304" pitchFamily="18" charset="0"/>
              </a:rPr>
              <a:t>Strep. </a:t>
            </a:r>
            <a:r>
              <a:rPr lang="en-US" sz="1000" i="1" kern="0" dirty="0" err="1">
                <a:effectLst/>
                <a:latin typeface="+mn-lt"/>
                <a:ea typeface="Times New Roman" panose="02020603050405020304" pitchFamily="18" charset="0"/>
                <a:cs typeface="Times New Roman" panose="02020603050405020304" pitchFamily="18" charset="0"/>
              </a:rPr>
              <a:t>uberis</a:t>
            </a:r>
            <a:r>
              <a:rPr lang="en-US" sz="1000" i="1" kern="0" dirty="0">
                <a:effectLst/>
                <a:latin typeface="+mn-lt"/>
                <a:ea typeface="Times New Roman" panose="02020603050405020304" pitchFamily="18" charset="0"/>
                <a:cs typeface="Times New Roman" panose="02020603050405020304" pitchFamily="18" charset="0"/>
              </a:rPr>
              <a:t> </a:t>
            </a:r>
            <a:r>
              <a:rPr lang="en-US" sz="1000" kern="0" dirty="0">
                <a:effectLst/>
                <a:latin typeface="+mn-lt"/>
                <a:ea typeface="Times New Roman" panose="02020603050405020304" pitchFamily="18" charset="0"/>
                <a:cs typeface="Times New Roman" panose="02020603050405020304" pitchFamily="18" charset="0"/>
              </a:rPr>
              <a:t>(3.4%), and </a:t>
            </a:r>
            <a:r>
              <a:rPr lang="en-US" sz="1000" i="1" kern="0" dirty="0">
                <a:effectLst/>
                <a:latin typeface="+mn-lt"/>
                <a:ea typeface="Times New Roman" panose="02020603050405020304" pitchFamily="18" charset="0"/>
                <a:cs typeface="Times New Roman" panose="02020603050405020304" pitchFamily="18" charset="0"/>
              </a:rPr>
              <a:t>Staph. aureus</a:t>
            </a:r>
            <a:r>
              <a:rPr lang="en-US" sz="1000" kern="0" dirty="0">
                <a:effectLst/>
                <a:latin typeface="+mn-lt"/>
                <a:ea typeface="Times New Roman" panose="02020603050405020304" pitchFamily="18" charset="0"/>
                <a:cs typeface="Times New Roman" panose="02020603050405020304" pitchFamily="18" charset="0"/>
              </a:rPr>
              <a:t> (3.2%)</a:t>
            </a:r>
            <a:r>
              <a:rPr lang="en-US" sz="1000" i="1" kern="0" dirty="0">
                <a:effectLst/>
                <a:latin typeface="+mn-lt"/>
                <a:ea typeface="Times New Roman" panose="02020603050405020304" pitchFamily="18" charset="0"/>
                <a:cs typeface="Times New Roman" panose="02020603050405020304" pitchFamily="18" charset="0"/>
              </a:rPr>
              <a:t>.</a:t>
            </a:r>
            <a:endParaRPr lang="en-US" sz="1000" kern="0" dirty="0">
              <a:effectLst/>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rPr>
              <a:t>For the most part, quarter-level prevalence of IMI by pathogen was similar between BP and TS. NASM were the most commonly found for both facility types, followed by strep </a:t>
            </a:r>
            <a:r>
              <a:rPr lang="en-US" sz="1000" dirty="0" err="1">
                <a:effectLst/>
                <a:latin typeface="+mn-lt"/>
                <a:ea typeface="Calibri" panose="020F0502020204030204" pitchFamily="34" charset="0"/>
              </a:rPr>
              <a:t>uberis</a:t>
            </a:r>
            <a:r>
              <a:rPr lang="en-US" sz="1000" dirty="0">
                <a:effectLst/>
                <a:latin typeface="+mn-lt"/>
                <a:ea typeface="Calibri" panose="020F0502020204030204" pitchFamily="34" charset="0"/>
              </a:rPr>
              <a:t> and then staph aureus for bedded packs, vs. staph. aureus then strep </a:t>
            </a:r>
            <a:r>
              <a:rPr lang="en-US" sz="1000" dirty="0" err="1">
                <a:effectLst/>
                <a:latin typeface="+mn-lt"/>
                <a:ea typeface="Calibri" panose="020F0502020204030204" pitchFamily="34" charset="0"/>
              </a:rPr>
              <a:t>uberis</a:t>
            </a:r>
            <a:r>
              <a:rPr lang="en-US" sz="1000" dirty="0">
                <a:effectLst/>
                <a:latin typeface="+mn-lt"/>
                <a:ea typeface="Calibri" panose="020F0502020204030204" pitchFamily="34" charset="0"/>
              </a:rPr>
              <a:t> for tiestall farms.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00" dirty="0">
              <a:effectLst/>
              <a:latin typeface="+mn-lt"/>
              <a:ea typeface="Calibri" panose="020F0502020204030204" pitchFamily="34" charset="0"/>
              <a:cs typeface="Times New Roman" panose="02020603050405020304" pitchFamily="18" charset="0"/>
            </a:endParaRPr>
          </a:p>
          <a:p>
            <a:endParaRPr lang="en-US" sz="1000" kern="1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9</a:t>
            </a:fld>
            <a:endParaRPr lang="en-US"/>
          </a:p>
        </p:txBody>
      </p:sp>
    </p:spTree>
    <p:extLst>
      <p:ext uri="{BB962C8B-B14F-4D97-AF65-F5344CB8AC3E}">
        <p14:creationId xmlns:p14="http://schemas.microsoft.com/office/powerpoint/2010/main" val="349857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B78F-4C7C-965F-081F-B88D037FE2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02B312-1DCE-6618-DCC7-6189A3EDE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2FDBB7-199C-66C7-B6BE-04E5EFCD3E2F}"/>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5" name="Footer Placeholder 4">
            <a:extLst>
              <a:ext uri="{FF2B5EF4-FFF2-40B4-BE49-F238E27FC236}">
                <a16:creationId xmlns:a16="http://schemas.microsoft.com/office/drawing/2014/main" id="{651605EC-170A-4335-AA2E-250FAC866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E4134-3F6C-801E-D281-B05CA841940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31507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E041-506B-8245-11F8-3EB925541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F16267-C863-EDBD-7C07-0AB1D3CEA6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DA19D2-F1D6-8812-3005-5ECE110A12E6}"/>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5" name="Footer Placeholder 4">
            <a:extLst>
              <a:ext uri="{FF2B5EF4-FFF2-40B4-BE49-F238E27FC236}">
                <a16:creationId xmlns:a16="http://schemas.microsoft.com/office/drawing/2014/main" id="{69EDC496-B8C2-695E-3195-8C363D95B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EB81C-D475-3967-152D-0D5C650AD09C}"/>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64914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023CA-D104-DE41-FC71-5FC570BA6F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2AF1CE-FD88-24D6-3FDB-F88E2971BA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28676-62B2-A390-6C07-A7941959D83C}"/>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5" name="Footer Placeholder 4">
            <a:extLst>
              <a:ext uri="{FF2B5EF4-FFF2-40B4-BE49-F238E27FC236}">
                <a16:creationId xmlns:a16="http://schemas.microsoft.com/office/drawing/2014/main" id="{594ECF34-3290-0218-7989-8F71700B9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E8B64-E55B-D4F4-0257-24253E7C3474}"/>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20174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ED84-0C78-717D-1DDC-8FC779573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D9B6D-C133-EDB9-5B27-0EB0313CDA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8154E-EA02-B715-E185-6F9A2C27299C}"/>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5" name="Footer Placeholder 4">
            <a:extLst>
              <a:ext uri="{FF2B5EF4-FFF2-40B4-BE49-F238E27FC236}">
                <a16:creationId xmlns:a16="http://schemas.microsoft.com/office/drawing/2014/main" id="{E38BDA05-579E-1F41-CCB9-DCC31E652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FCF39-5AD9-0C37-5CC4-A1E91C39CB76}"/>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05411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D8B5-6F87-346B-BF6D-E61534829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237C27-7187-774D-3702-1A052435E9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E9D3D-C51C-EB0C-06B9-7CC15DC67CBD}"/>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5" name="Footer Placeholder 4">
            <a:extLst>
              <a:ext uri="{FF2B5EF4-FFF2-40B4-BE49-F238E27FC236}">
                <a16:creationId xmlns:a16="http://schemas.microsoft.com/office/drawing/2014/main" id="{95CDD6FC-6D0C-BA76-7812-695CBC002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E38AF-0F58-9FAF-F3A1-D1FBAC34B031}"/>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59221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69A3-C47E-5F0B-1B57-73A20455E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B5CC0-117F-EBCD-A2ED-82D815842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658206-4E77-8B8A-1843-21EF58849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234C1-E817-8D6F-D782-133046B098FA}"/>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6" name="Footer Placeholder 5">
            <a:extLst>
              <a:ext uri="{FF2B5EF4-FFF2-40B4-BE49-F238E27FC236}">
                <a16:creationId xmlns:a16="http://schemas.microsoft.com/office/drawing/2014/main" id="{FFFC9CDD-1AE4-6B74-B4D2-1F2DB1FA2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AC286-597F-81FA-8C38-09AD22129ACF}"/>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404903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55DE-3184-9A42-8E07-BAFE273F71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78A84E-04AB-C8E9-D809-92E11130B0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E3247A-BCBC-0887-F02E-8BF218901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A54E2A-9FBD-5446-BF19-80A052F86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85FA6A-D3DF-8762-BA09-D5DCD333C1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E44905-9839-8166-DE52-59D630F7A3E0}"/>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8" name="Footer Placeholder 7">
            <a:extLst>
              <a:ext uri="{FF2B5EF4-FFF2-40B4-BE49-F238E27FC236}">
                <a16:creationId xmlns:a16="http://schemas.microsoft.com/office/drawing/2014/main" id="{55F396B4-07E9-88B1-27E8-4115BFEC64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304B10-208B-3F90-3BC2-C0E28AAC9303}"/>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24771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1023-6031-3757-45CB-CE62C4D11D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7EADA7-F84C-1BDF-97D0-26F4EF823981}"/>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4" name="Footer Placeholder 3">
            <a:extLst>
              <a:ext uri="{FF2B5EF4-FFF2-40B4-BE49-F238E27FC236}">
                <a16:creationId xmlns:a16="http://schemas.microsoft.com/office/drawing/2014/main" id="{CAAE482E-4693-EF34-E566-0A960BEE5E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EDA64A-B106-15B7-BB77-33DDBFA9D997}"/>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37693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3B42F-AAAC-C600-9D8A-E864901DC061}"/>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3" name="Footer Placeholder 2">
            <a:extLst>
              <a:ext uri="{FF2B5EF4-FFF2-40B4-BE49-F238E27FC236}">
                <a16:creationId xmlns:a16="http://schemas.microsoft.com/office/drawing/2014/main" id="{6EA23FB7-B305-8557-7BCF-EAAC50753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868D4F-7578-4139-81DD-34CC5D3CF6F9}"/>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40642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D7DB-3256-8E7D-AF0F-E8D66B24A3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03B9E2-B524-D849-C8CC-22C6C11CA8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88E8A7-B628-AAF0-08E7-941D52153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EE7B4-D544-1A5A-CB65-933C56812A78}"/>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6" name="Footer Placeholder 5">
            <a:extLst>
              <a:ext uri="{FF2B5EF4-FFF2-40B4-BE49-F238E27FC236}">
                <a16:creationId xmlns:a16="http://schemas.microsoft.com/office/drawing/2014/main" id="{593E7960-25B8-E6F2-EC66-73AD94519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7ADED-3A94-A62E-169E-9048CA9A66BA}"/>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52398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20DD-3BAD-A806-0D5E-375B90F8D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3AFEF-9C58-FAAF-46EF-862492F6E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E64A13-F730-E26F-843C-84BE8488E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3D981-7745-90E2-A427-58DB30048D6F}"/>
              </a:ext>
            </a:extLst>
          </p:cNvPr>
          <p:cNvSpPr>
            <a:spLocks noGrp="1"/>
          </p:cNvSpPr>
          <p:nvPr>
            <p:ph type="dt" sz="half" idx="10"/>
          </p:nvPr>
        </p:nvSpPr>
        <p:spPr/>
        <p:txBody>
          <a:bodyPr/>
          <a:lstStyle/>
          <a:p>
            <a:fld id="{5729B6C7-9527-4B04-A1D7-AE91FAEFB3EC}" type="datetimeFigureOut">
              <a:rPr lang="en-US" smtClean="0"/>
              <a:t>8/25/2024</a:t>
            </a:fld>
            <a:endParaRPr lang="en-US"/>
          </a:p>
        </p:txBody>
      </p:sp>
      <p:sp>
        <p:nvSpPr>
          <p:cNvPr id="6" name="Footer Placeholder 5">
            <a:extLst>
              <a:ext uri="{FF2B5EF4-FFF2-40B4-BE49-F238E27FC236}">
                <a16:creationId xmlns:a16="http://schemas.microsoft.com/office/drawing/2014/main" id="{3BD5D4BB-2F53-DC7B-8821-06DC4DF57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10A66A-EC98-BB75-A8A9-5CB69C3E3EF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93284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3A7F8-757B-0596-60F6-1B0BFAD87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E6A059-471F-C027-A374-80E5CEDFA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394F4-E7C0-1610-E294-DA46EFD997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9B6C7-9527-4B04-A1D7-AE91FAEFB3EC}" type="datetimeFigureOut">
              <a:rPr lang="en-US" smtClean="0"/>
              <a:t>8/25/2024</a:t>
            </a:fld>
            <a:endParaRPr lang="en-US"/>
          </a:p>
        </p:txBody>
      </p:sp>
      <p:sp>
        <p:nvSpPr>
          <p:cNvPr id="5" name="Footer Placeholder 4">
            <a:extLst>
              <a:ext uri="{FF2B5EF4-FFF2-40B4-BE49-F238E27FC236}">
                <a16:creationId xmlns:a16="http://schemas.microsoft.com/office/drawing/2014/main" id="{17E520FB-407A-B67E-DD08-94DBA439A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F77FC2-09B5-6055-FDC7-07E41B39E2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02A8D-F345-478B-94A2-56D7FF20EDEB}" type="slidenum">
              <a:rPr lang="en-US" smtClean="0"/>
              <a:t>‹#›</a:t>
            </a:fld>
            <a:endParaRPr lang="en-US"/>
          </a:p>
        </p:txBody>
      </p:sp>
    </p:spTree>
    <p:extLst>
      <p:ext uri="{BB962C8B-B14F-4D97-AF65-F5344CB8AC3E}">
        <p14:creationId xmlns:p14="http://schemas.microsoft.com/office/powerpoint/2010/main" val="4216607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package" Target="../embeddings/Microsoft_Excel_Worksheet2.xlsx"/></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png"/><Relationship Id="rId9"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1EF71-511F-497F-B78E-99ABB76ECCA0}"/>
              </a:ext>
            </a:extLst>
          </p:cNvPr>
          <p:cNvSpPr txBox="1"/>
          <p:nvPr/>
        </p:nvSpPr>
        <p:spPr>
          <a:xfrm>
            <a:off x="153674" y="4733542"/>
            <a:ext cx="12185082" cy="218521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Caitlin Jeffrey, DVM</a:t>
            </a:r>
          </a:p>
          <a:p>
            <a:pPr defTabSz="914400">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Dissertation presentation</a:t>
            </a:r>
            <a:r>
              <a:rPr lang="en-US" sz="2400" b="1" i="1" dirty="0">
                <a:solidFill>
                  <a:prstClr val="black"/>
                </a:solidFill>
                <a:latin typeface="Calibri" panose="020F0502020204030204"/>
              </a:rPr>
              <a:t>, August 26</a:t>
            </a:r>
            <a:r>
              <a:rPr lang="en-US" sz="2400" b="1" i="1" baseline="30000" dirty="0">
                <a:solidFill>
                  <a:prstClr val="black"/>
                </a:solidFill>
                <a:latin typeface="Calibri" panose="020F0502020204030204"/>
              </a:rPr>
              <a:t>th</a:t>
            </a:r>
            <a:r>
              <a:rPr lang="en-US" sz="2400" b="1" i="1" dirty="0">
                <a:solidFill>
                  <a:prstClr val="black"/>
                </a:solidFill>
                <a:latin typeface="Calibri" panose="020F0502020204030204"/>
              </a:rPr>
              <a:t>, 2024</a:t>
            </a:r>
            <a:endParaRPr kumimoji="0" lang="en-US" sz="2400" b="1" i="1" u="none" strike="noStrike" kern="1200" cap="none" spc="0" normalizeH="0" baseline="0" noProof="0" dirty="0">
              <a:ln>
                <a:noFill/>
              </a:ln>
              <a:solidFill>
                <a:prstClr val="black"/>
              </a:solidFill>
              <a:uLnTx/>
              <a:uFillTx/>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34DCAF4-1080-FD50-528D-35DF6C2E647E}"/>
              </a:ext>
            </a:extLst>
          </p:cNvPr>
          <p:cNvCxnSpPr>
            <a:cxnSpLocks/>
          </p:cNvCxnSpPr>
          <p:nvPr/>
        </p:nvCxnSpPr>
        <p:spPr>
          <a:xfrm>
            <a:off x="20489" y="4561257"/>
            <a:ext cx="7855183" cy="0"/>
          </a:xfrm>
          <a:prstGeom prst="line">
            <a:avLst/>
          </a:prstGeom>
          <a:ln w="762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16A609BE-BDAB-5452-6261-1D0B7DBC6AB9}"/>
              </a:ext>
            </a:extLst>
          </p:cNvPr>
          <p:cNvSpPr txBox="1"/>
          <p:nvPr/>
        </p:nvSpPr>
        <p:spPr>
          <a:xfrm>
            <a:off x="7821091" y="4471678"/>
            <a:ext cx="1429830"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Photo: M. Webb</a:t>
            </a:r>
          </a:p>
        </p:txBody>
      </p:sp>
      <p:pic>
        <p:nvPicPr>
          <p:cNvPr id="2" name="Picture 2" descr="Image result for stony pond farm 336 emch rd">
            <a:extLst>
              <a:ext uri="{FF2B5EF4-FFF2-40B4-BE49-F238E27FC236}">
                <a16:creationId xmlns:a16="http://schemas.microsoft.com/office/drawing/2014/main" id="{DFFA4BE5-939E-F61D-032E-594715CB8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078" y="283004"/>
            <a:ext cx="6309843" cy="420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23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A1A62B6-87AA-F600-4C56-E40E7F634B48}"/>
              </a:ext>
            </a:extLst>
          </p:cNvPr>
          <p:cNvGraphicFramePr>
            <a:graphicFrameLocks noGrp="1"/>
          </p:cNvGraphicFramePr>
          <p:nvPr>
            <p:extLst>
              <p:ext uri="{D42A27DB-BD31-4B8C-83A1-F6EECF244321}">
                <p14:modId xmlns:p14="http://schemas.microsoft.com/office/powerpoint/2010/main" val="1164720107"/>
              </p:ext>
            </p:extLst>
          </p:nvPr>
        </p:nvGraphicFramePr>
        <p:xfrm>
          <a:off x="1697989" y="619760"/>
          <a:ext cx="8796021" cy="5419266"/>
        </p:xfrm>
        <a:graphic>
          <a:graphicData uri="http://schemas.openxmlformats.org/drawingml/2006/table">
            <a:tbl>
              <a:tblPr/>
              <a:tblGrid>
                <a:gridCol w="233149">
                  <a:extLst>
                    <a:ext uri="{9D8B030D-6E8A-4147-A177-3AD203B41FA5}">
                      <a16:colId xmlns:a16="http://schemas.microsoft.com/office/drawing/2014/main" val="604910089"/>
                    </a:ext>
                  </a:extLst>
                </a:gridCol>
                <a:gridCol w="3433626">
                  <a:extLst>
                    <a:ext uri="{9D8B030D-6E8A-4147-A177-3AD203B41FA5}">
                      <a16:colId xmlns:a16="http://schemas.microsoft.com/office/drawing/2014/main" val="4181386633"/>
                    </a:ext>
                  </a:extLst>
                </a:gridCol>
                <a:gridCol w="1441276">
                  <a:extLst>
                    <a:ext uri="{9D8B030D-6E8A-4147-A177-3AD203B41FA5}">
                      <a16:colId xmlns:a16="http://schemas.microsoft.com/office/drawing/2014/main" val="3443296990"/>
                    </a:ext>
                  </a:extLst>
                </a:gridCol>
                <a:gridCol w="1865180">
                  <a:extLst>
                    <a:ext uri="{9D8B030D-6E8A-4147-A177-3AD203B41FA5}">
                      <a16:colId xmlns:a16="http://schemas.microsoft.com/office/drawing/2014/main" val="2576325183"/>
                    </a:ext>
                  </a:extLst>
                </a:gridCol>
                <a:gridCol w="1822790">
                  <a:extLst>
                    <a:ext uri="{9D8B030D-6E8A-4147-A177-3AD203B41FA5}">
                      <a16:colId xmlns:a16="http://schemas.microsoft.com/office/drawing/2014/main" val="2738366387"/>
                    </a:ext>
                  </a:extLst>
                </a:gridCol>
              </a:tblGrid>
              <a:tr h="1595120">
                <a:tc gridSpan="5">
                  <a:txBody>
                    <a:bodyPr/>
                    <a:lstStyle/>
                    <a:p>
                      <a:pPr algn="l" fontAlgn="ctr"/>
                      <a:r>
                        <a:rPr lang="en-US" sz="1600" b="1" i="0" u="none" strike="noStrike" dirty="0">
                          <a:solidFill>
                            <a:srgbClr val="000000"/>
                          </a:solidFill>
                          <a:effectLst/>
                          <a:latin typeface="Times New Roman" panose="02020603050405020304" pitchFamily="18" charset="0"/>
                        </a:rPr>
                        <a:t>Table 2. </a:t>
                      </a:r>
                      <a:r>
                        <a:rPr lang="en-US" sz="1600" b="0" i="0" u="none" strike="noStrike" dirty="0">
                          <a:solidFill>
                            <a:srgbClr val="000000"/>
                          </a:solidFill>
                          <a:effectLst/>
                          <a:latin typeface="Times New Roman" panose="02020603050405020304" pitchFamily="18" charset="0"/>
                        </a:rPr>
                        <a:t>Quarter-level prevalence of seven most common non-aureus staphylococci and mammaliicocci (NASM) causing intramammary infections [median (range)] by farm, stratified by facility type. The quarter-level prevalence represents the percent of sampled quarters infected with a particular pathogen over all sampled quarters at risk where intramammary infection status could be determined for that farm visit.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2925776"/>
                  </a:ext>
                </a:extLst>
              </a:tr>
              <a:tr h="306844">
                <a:tc gridSpan="2">
                  <a:txBody>
                    <a:bodyPr/>
                    <a:lstStyle/>
                    <a:p>
                      <a:pPr algn="l" fontAlgn="b"/>
                      <a:endParaRPr lang="en-US" sz="1600" b="0" i="0" u="none" strike="noStrike" dirty="0">
                        <a:solidFill>
                          <a:srgbClr val="000000"/>
                        </a:solidFill>
                        <a:effectLst/>
                        <a:latin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600" b="0" i="0" u="none" strike="noStrike" dirty="0">
                          <a:solidFill>
                            <a:srgbClr val="000000"/>
                          </a:solidFill>
                          <a:effectLst/>
                          <a:latin typeface="Times New Roman" panose="02020603050405020304" pitchFamily="18" charset="0"/>
                        </a:rPr>
                        <a:t>TS avg.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BP avg.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Overall</a:t>
                      </a: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141278821"/>
                  </a:ext>
                </a:extLst>
              </a:tr>
              <a:tr h="306844">
                <a:tc gridSpan="2">
                  <a:txBody>
                    <a:bodyPr/>
                    <a:lstStyle/>
                    <a:p>
                      <a:pPr algn="l" fontAlgn="ctr"/>
                      <a:r>
                        <a:rPr lang="en-US" sz="1600" b="0" i="0" u="none" strike="noStrike" dirty="0">
                          <a:solidFill>
                            <a:srgbClr val="000000"/>
                          </a:solidFill>
                          <a:effectLst/>
                          <a:latin typeface="Times New Roman" panose="02020603050405020304" pitchFamily="18" charset="0"/>
                        </a:rPr>
                        <a:t> Num. farm visits</a:t>
                      </a:r>
                    </a:p>
                  </a:txBody>
                  <a:tcPr marL="6350" marR="6350" marT="635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600" b="0" i="0" u="none" strike="noStrike" dirty="0">
                          <a:solidFill>
                            <a:srgbClr val="000000"/>
                          </a:solidFill>
                          <a:effectLst/>
                          <a:latin typeface="Times New Roman" panose="02020603050405020304" pitchFamily="18" charset="0"/>
                        </a:rPr>
                        <a:t>15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rPr>
                        <a:t>15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30</a:t>
                      </a:r>
                    </a:p>
                  </a:txBody>
                  <a:tcPr marL="6350" marR="6350" marT="635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8288458"/>
                  </a:ext>
                </a:extLst>
              </a:tr>
              <a:tr h="472558">
                <a:tc gridSpan="2">
                  <a:txBody>
                    <a:bodyPr/>
                    <a:lstStyle/>
                    <a:p>
                      <a:pPr algn="l" fontAlgn="ctr"/>
                      <a:r>
                        <a:rPr lang="en-US" sz="1600" b="0" i="0" u="none" strike="noStrike" dirty="0">
                          <a:solidFill>
                            <a:srgbClr val="000000"/>
                          </a:solidFill>
                          <a:effectLst/>
                          <a:latin typeface="Times New Roman" panose="02020603050405020304" pitchFamily="18" charset="0"/>
                        </a:rPr>
                        <a:t> Pathogen (group)</a:t>
                      </a:r>
                    </a:p>
                  </a:txBody>
                  <a:tcPr marL="6350" marR="6350" marT="635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5036005"/>
                  </a:ext>
                </a:extLst>
              </a:tr>
              <a:tr h="449856">
                <a:tc>
                  <a:txBody>
                    <a:bodyPr/>
                    <a:lstStyle/>
                    <a:p>
                      <a:pPr algn="l" fontAlgn="ctr"/>
                      <a:endParaRPr lang="en-US" sz="1000" b="0" i="1" u="none" strike="noStrike" dirty="0">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chromogenes</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13.1 (5.3-16.8)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16.1 (6.5-21.8)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14.6 (5.3-21.8)</a:t>
                      </a: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602288165"/>
                  </a:ext>
                </a:extLst>
              </a:tr>
              <a:tr h="36576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dirty="0">
                          <a:solidFill>
                            <a:srgbClr val="000000"/>
                          </a:solidFill>
                          <a:effectLst/>
                          <a:latin typeface="Times New Roman" panose="02020603050405020304" pitchFamily="18" charset="0"/>
                        </a:rPr>
                        <a:t>Staphylococcus haemolyticus</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0.9 (0-1.8)</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2.7 (0-4.8)</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1.3 (0-4.8)</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65192926"/>
                  </a:ext>
                </a:extLst>
              </a:tr>
              <a:tr h="38608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simulans</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 (0-4.3)</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0.9 (0-2.4)</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0.9 (0-4.3)</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7766366"/>
                  </a:ext>
                </a:extLst>
              </a:tr>
              <a:tr h="36576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equorum</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(0-3.7)</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(0-1.2)</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(0-3.7)</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46514803"/>
                  </a:ext>
                </a:extLst>
              </a:tr>
              <a:tr h="43688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agnetis</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(0-2.1)</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0.8 (0-3.6)</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0.8 (0-3.6)</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620132420"/>
                  </a:ext>
                </a:extLst>
              </a:tr>
              <a:tr h="42672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devriesei</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(0-2.7)</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(0-2.4)</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(0-2.7)</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037064867"/>
                  </a:ext>
                </a:extLst>
              </a:tr>
              <a:tr h="306844">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warneri</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rPr>
                        <a:t>0 (0-2.6)</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(0-2.4)</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(0-2.6)</a:t>
                      </a:r>
                    </a:p>
                  </a:txBody>
                  <a:tcPr marL="6350" marR="6350" marT="635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8617943"/>
                  </a:ext>
                </a:extLst>
              </a:tr>
            </a:tbl>
          </a:graphicData>
        </a:graphic>
      </p:graphicFrame>
    </p:spTree>
    <p:extLst>
      <p:ext uri="{BB962C8B-B14F-4D97-AF65-F5344CB8AC3E}">
        <p14:creationId xmlns:p14="http://schemas.microsoft.com/office/powerpoint/2010/main" val="1530104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6" y="379461"/>
            <a:ext cx="10875857"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1</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984296"/>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prevalence of IMI by pathogen similar between BP and TS</a:t>
            </a:r>
          </a:p>
          <a:p>
            <a:pPr marL="0" indent="0">
              <a:buSzPct val="75000"/>
              <a:buNone/>
            </a:pPr>
            <a:endParaRPr lang="en-US" sz="1800" i="1" dirty="0"/>
          </a:p>
          <a:p>
            <a:pPr marL="0" indent="0">
              <a:buSzPct val="75000"/>
              <a:buNone/>
            </a:pPr>
            <a:r>
              <a:rPr lang="en-US" sz="18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rPr>
              <a:t>Staphylococcal and </a:t>
            </a:r>
            <a:r>
              <a:rPr lang="en-US" sz="2400" b="1" i="1" dirty="0" err="1">
                <a:latin typeface="Calibri" panose="020F0502020204030204" pitchFamily="34" charset="0"/>
                <a:ea typeface="Calibri" panose="020F0502020204030204" pitchFamily="34" charset="0"/>
              </a:rPr>
              <a:t>mammaliicoccal</a:t>
            </a:r>
            <a:r>
              <a:rPr lang="en-US" sz="2400" b="1" i="1" dirty="0">
                <a:latin typeface="Calibri" panose="020F0502020204030204" pitchFamily="34" charset="0"/>
                <a:ea typeface="Calibri" panose="020F0502020204030204" pitchFamily="34" charset="0"/>
              </a:rPr>
              <a:t> species (SaM) are dominant organisms causing IMI on organic dairy farms in Vermont</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Quarter-level prevalence of IMI by pathogen similar to previous work for organic farms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Median quarter-level prevalence for NASM of 20%</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Staph. aureus third most commonly identified IMI pathogen (3.2%)</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cs typeface="Times New Roman" panose="02020603050405020304" pitchFamily="18" charset="0"/>
              </a:rPr>
              <a:t>vs. 13.6%; Peña-</a:t>
            </a:r>
            <a:r>
              <a:rPr lang="en-US" sz="1400" i="1" dirty="0" err="1">
                <a:latin typeface="Calibri" panose="020F0502020204030204" pitchFamily="34" charset="0"/>
                <a:ea typeface="Calibri" panose="020F0502020204030204" pitchFamily="34" charset="0"/>
                <a:cs typeface="Times New Roman" panose="02020603050405020304" pitchFamily="18" charset="0"/>
              </a:rPr>
              <a:t>Mosca</a:t>
            </a:r>
            <a:r>
              <a:rPr lang="en-US" sz="1400" i="1" dirty="0">
                <a:latin typeface="Calibri" panose="020F0502020204030204" pitchFamily="34" charset="0"/>
                <a:ea typeface="Calibri" panose="020F0502020204030204" pitchFamily="34" charset="0"/>
                <a:cs typeface="Times New Roman" panose="02020603050405020304" pitchFamily="18" charset="0"/>
              </a:rPr>
              <a:t> et al., 2023</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Staph. chromogenes leading cause of IMI at species level</a:t>
            </a:r>
            <a:endParaRPr lang="en-US"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620265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79" y="420607"/>
            <a:ext cx="10805170"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Non-aureus staphylococci and mammaliicocci (NASM)</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382501" y="1175183"/>
            <a:ext cx="7337812" cy="5189573"/>
          </a:xfrm>
          <a:noFill/>
          <a:ln>
            <a:noFill/>
          </a:ln>
        </p:spPr>
        <p:txBody>
          <a:bodyPr>
            <a:normAutofit fontScale="70000" lnSpcReduction="20000"/>
          </a:bodyPr>
          <a:lstStyle/>
          <a:p>
            <a:pPr marL="0" indent="0">
              <a:buSzPct val="75000"/>
              <a:buNone/>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600" b="1" i="1" dirty="0">
                <a:latin typeface="Calibri" panose="020F0502020204030204" pitchFamily="34" charset="0"/>
                <a:ea typeface="Calibri" panose="020F0502020204030204" pitchFamily="34" charset="0"/>
                <a:cs typeface="Times New Roman" panose="02020603050405020304" pitchFamily="18" charset="0"/>
              </a:rPr>
              <a:t>G</a:t>
            </a:r>
            <a:r>
              <a:rPr lang="en-US" sz="2600" b="1" i="1" dirty="0">
                <a:effectLst/>
                <a:latin typeface="Calibri" panose="020F0502020204030204" pitchFamily="34" charset="0"/>
                <a:ea typeface="Calibri" panose="020F0502020204030204" pitchFamily="34" charset="0"/>
                <a:cs typeface="Times New Roman" panose="02020603050405020304" pitchFamily="18" charset="0"/>
              </a:rPr>
              <a:t>ram-positive group of bacteria comprised of a diverse group of species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 chromogenes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S. simulans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 xylosus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S. haemolyticus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 epidermidis</a:t>
            </a:r>
          </a:p>
          <a:p>
            <a:pPr lvl="1">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effectLst/>
                <a:latin typeface="Calibri" panose="020F0502020204030204" pitchFamily="34" charset="0"/>
                <a:ea typeface="Calibri" panose="020F0502020204030204" pitchFamily="34" charset="0"/>
                <a:cs typeface="Times New Roman" panose="02020603050405020304" pitchFamily="18" charset="0"/>
              </a:rPr>
              <a:t>NAS species differ </a:t>
            </a:r>
            <a:r>
              <a:rPr lang="en-US" sz="2600" b="1" i="1" dirty="0">
                <a:latin typeface="Calibri" panose="020F0502020204030204" pitchFamily="34" charset="0"/>
                <a:ea typeface="Calibri" panose="020F0502020204030204" pitchFamily="34" charset="0"/>
                <a:cs typeface="Times New Roman" panose="02020603050405020304" pitchFamily="18" charset="0"/>
              </a:rPr>
              <a:t>from each other in how they behave as an intramammary pathogen</a:t>
            </a:r>
            <a:endParaRPr lang="en-US" sz="26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Ability to cause persistent infections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cs typeface="Times New Roman" panose="02020603050405020304" pitchFamily="18" charset="0"/>
              </a:rPr>
              <a:t>Nyman et al., 2018; </a:t>
            </a:r>
            <a:r>
              <a:rPr lang="en-US" sz="1400" i="1" dirty="0" err="1">
                <a:latin typeface="Calibri" panose="020F0502020204030204" pitchFamily="34" charset="0"/>
                <a:ea typeface="Calibri" panose="020F0502020204030204" pitchFamily="34" charset="0"/>
                <a:cs typeface="Times New Roman" panose="02020603050405020304" pitchFamily="18" charset="0"/>
              </a:rPr>
              <a:t>Supre</a:t>
            </a:r>
            <a:r>
              <a:rPr lang="en-US" sz="1400" i="1" dirty="0">
                <a:latin typeface="Calibri" panose="020F0502020204030204" pitchFamily="34" charset="0"/>
                <a:ea typeface="Calibri" panose="020F0502020204030204" pitchFamily="34" charset="0"/>
                <a:cs typeface="Times New Roman" panose="02020603050405020304" pitchFamily="18" charset="0"/>
              </a:rPr>
              <a:t> et al., 2011</a:t>
            </a:r>
            <a:endParaRPr lang="en-US" sz="1400"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E</a:t>
            </a:r>
            <a:r>
              <a:rPr lang="en-US" sz="1800" i="1" dirty="0">
                <a:effectLst/>
                <a:latin typeface="Calibri" panose="020F0502020204030204" pitchFamily="34" charset="0"/>
                <a:ea typeface="Calibri" panose="020F0502020204030204" pitchFamily="34" charset="0"/>
                <a:cs typeface="Times New Roman" panose="02020603050405020304" pitchFamily="18" charset="0"/>
              </a:rPr>
              <a:t>ffect on milk yield </a:t>
            </a:r>
          </a:p>
          <a:p>
            <a:pPr lvl="2">
              <a:buSzPct val="75000"/>
              <a:buFont typeface="Wingdings" panose="05000000000000000000" pitchFamily="2" charset="2"/>
              <a:buChar char="§"/>
            </a:pPr>
            <a:r>
              <a:rPr lang="en-US" sz="1400" i="1" dirty="0" err="1">
                <a:latin typeface="Calibri" panose="020F0502020204030204" pitchFamily="34" charset="0"/>
                <a:ea typeface="Calibri" panose="020F0502020204030204" pitchFamily="34" charset="0"/>
                <a:cs typeface="Times New Roman" panose="02020603050405020304" pitchFamily="18" charset="0"/>
              </a:rPr>
              <a:t>Thorberg</a:t>
            </a:r>
            <a:r>
              <a:rPr lang="en-US" sz="1400" i="1" dirty="0">
                <a:latin typeface="Calibri" panose="020F0502020204030204" pitchFamily="34" charset="0"/>
                <a:ea typeface="Calibri" panose="020F0502020204030204" pitchFamily="34" charset="0"/>
                <a:cs typeface="Times New Roman" panose="02020603050405020304" pitchFamily="18" charset="0"/>
              </a:rPr>
              <a:t> et al., 2009</a:t>
            </a:r>
            <a:endParaRPr lang="en-US" sz="1400"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D</a:t>
            </a:r>
            <a:r>
              <a:rPr lang="en-US" sz="1800" i="1" dirty="0">
                <a:effectLst/>
                <a:latin typeface="Calibri" panose="020F0502020204030204" pitchFamily="34" charset="0"/>
                <a:ea typeface="Calibri" panose="020F0502020204030204" pitchFamily="34" charset="0"/>
                <a:cs typeface="Times New Roman" panose="02020603050405020304" pitchFamily="18" charset="0"/>
              </a:rPr>
              <a:t>egree to which they cause an inflammatory reaction in the udder (measured by quarter SCC)</a:t>
            </a:r>
          </a:p>
          <a:p>
            <a:pPr lvl="2">
              <a:buSzPct val="75000"/>
              <a:buFont typeface="Wingdings" panose="05000000000000000000" pitchFamily="2" charset="2"/>
              <a:buChar char="§"/>
            </a:pPr>
            <a:r>
              <a:rPr lang="en-US" sz="1400" i="1" dirty="0" err="1">
                <a:effectLst/>
                <a:latin typeface="Calibri" panose="020F0502020204030204" pitchFamily="34" charset="0"/>
                <a:ea typeface="Calibri" panose="020F0502020204030204" pitchFamily="34" charset="0"/>
                <a:cs typeface="Times New Roman" panose="02020603050405020304" pitchFamily="18" charset="0"/>
              </a:rPr>
              <a:t>Condas</a:t>
            </a:r>
            <a:r>
              <a:rPr lang="en-US" sz="1400" i="1" dirty="0">
                <a:effectLst/>
                <a:latin typeface="Calibri" panose="020F0502020204030204" pitchFamily="34" charset="0"/>
                <a:ea typeface="Calibri" panose="020F0502020204030204" pitchFamily="34" charset="0"/>
                <a:cs typeface="Times New Roman" panose="02020603050405020304" pitchFamily="18" charset="0"/>
              </a:rPr>
              <a:t> et al., 2017; Fry et al., 2014</a:t>
            </a:r>
          </a:p>
          <a:p>
            <a:pPr marL="457200" lvl="1" indent="0">
              <a:spcBef>
                <a:spcPts val="1000"/>
              </a:spcBef>
              <a:buSzPct val="75000"/>
              <a:buNone/>
              <a:defRPr/>
            </a:pPr>
            <a:endPar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defRPr/>
            </a:pPr>
            <a:r>
              <a:rPr lang="en-US" sz="2500" b="1" i="1" dirty="0">
                <a:solidFill>
                  <a:prstClr val="black"/>
                </a:solidFill>
                <a:ea typeface="Calibri" panose="020F0502020204030204" pitchFamily="34" charset="0"/>
                <a:cs typeface="Times New Roman" panose="02020603050405020304" pitchFamily="18" charset="0"/>
              </a:rPr>
              <a:t>L</a:t>
            </a:r>
            <a:r>
              <a:rPr lang="en-US" sz="2500" b="1" i="1" dirty="0">
                <a:solidFill>
                  <a:prstClr val="black"/>
                </a:solidFill>
                <a:latin typeface="+mn-lt"/>
                <a:ea typeface="Calibri" panose="020F0502020204030204" pitchFamily="34" charset="0"/>
                <a:cs typeface="Times New Roman" panose="02020603050405020304" pitchFamily="18" charset="0"/>
              </a:rPr>
              <a:t>eading contributor to bulk tank milk somatic cell count on farms with “good” milk quality</a:t>
            </a:r>
          </a:p>
          <a:p>
            <a:pPr lvl="1">
              <a:spcBef>
                <a:spcPts val="1000"/>
              </a:spcBef>
              <a:buSzPct val="75000"/>
              <a:buFont typeface="Wingdings" panose="05000000000000000000" pitchFamily="2" charset="2"/>
              <a:buChar char="§"/>
              <a:defRPr/>
            </a:pPr>
            <a:r>
              <a:rPr kumimoji="0" lang="en-US" sz="18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“Major pathogens” Sta</a:t>
            </a:r>
            <a:r>
              <a:rPr lang="en-US" sz="18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phylococcus</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aureus, Streptococcus agalactiae well-controlled</a:t>
            </a:r>
            <a:endParaRPr lang="en-US" sz="2500" b="1" i="1" dirty="0">
              <a:solidFill>
                <a:prstClr val="black"/>
              </a:solidFill>
              <a:latin typeface="+mn-lt"/>
              <a:ea typeface="Calibri" panose="020F0502020204030204" pitchFamily="34" charset="0"/>
              <a:cs typeface="Times New Roman" panose="02020603050405020304" pitchFamily="18" charset="0"/>
            </a:endParaRPr>
          </a:p>
          <a:p>
            <a:pPr lvl="2">
              <a:buSzPct val="75000"/>
              <a:defRPr/>
            </a:pPr>
            <a:r>
              <a:rPr lang="en-US" sz="1400" i="1" u="none" strike="noStrike" baseline="0" dirty="0" err="1">
                <a:latin typeface="+mn-lt"/>
                <a:ea typeface="Calibri" panose="020F0502020204030204" pitchFamily="34" charset="0"/>
                <a:cs typeface="Times New Roman" panose="02020603050405020304" pitchFamily="18" charset="0"/>
              </a:rPr>
              <a:t>Schukken</a:t>
            </a:r>
            <a:r>
              <a:rPr lang="en-US" sz="1400" i="1" u="none" strike="noStrike" baseline="0" dirty="0">
                <a:latin typeface="+mn-lt"/>
                <a:ea typeface="Calibri" panose="020F0502020204030204" pitchFamily="34" charset="0"/>
                <a:cs typeface="Times New Roman" panose="02020603050405020304" pitchFamily="18" charset="0"/>
              </a:rPr>
              <a:t> et al., 2009</a:t>
            </a:r>
          </a:p>
          <a:p>
            <a:pPr lvl="1">
              <a:spcBef>
                <a:spcPts val="1000"/>
              </a:spcBef>
              <a:buSzPct val="75000"/>
              <a:buFont typeface="Wingdings" panose="05000000000000000000" pitchFamily="2" charset="2"/>
              <a:buChar char="§"/>
              <a:defRPr/>
            </a:pPr>
            <a:endPar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pPr>
            <a:endParaRPr lang="en-US" sz="2000"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2" name="Picture 4" descr="&lt;i&gt;Staphylococcus epidermidis&lt;/i&gt;">
            <a:extLst>
              <a:ext uri="{FF2B5EF4-FFF2-40B4-BE49-F238E27FC236}">
                <a16:creationId xmlns:a16="http://schemas.microsoft.com/office/drawing/2014/main" id="{3A56EA14-D09B-3C28-E8C9-25DFD561C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 r="50000"/>
          <a:stretch/>
        </p:blipFill>
        <p:spPr bwMode="auto">
          <a:xfrm>
            <a:off x="10081593" y="2208828"/>
            <a:ext cx="1457574" cy="14407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E7DCF4-A8D4-275F-76DD-AB12C59FEC09}"/>
              </a:ext>
            </a:extLst>
          </p:cNvPr>
          <p:cNvSpPr txBox="1"/>
          <p:nvPr/>
        </p:nvSpPr>
        <p:spPr>
          <a:xfrm>
            <a:off x="10172433" y="3604526"/>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Vetbact.org</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A51B44A-AC0D-CDFF-2AD9-E852B9D5CAE4}"/>
              </a:ext>
            </a:extLst>
          </p:cNvPr>
          <p:cNvSpPr txBox="1"/>
          <p:nvPr/>
        </p:nvSpPr>
        <p:spPr>
          <a:xfrm>
            <a:off x="14961043" y="6196356"/>
            <a:ext cx="73730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Vetbact.org</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0D8396BA-E94A-5FF3-BF41-42AD351D3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0499" y="3928787"/>
            <a:ext cx="3333750" cy="25384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86E137-DB78-74CC-7E9C-0AF7F1560A74}"/>
              </a:ext>
            </a:extLst>
          </p:cNvPr>
          <p:cNvSpPr txBox="1"/>
          <p:nvPr/>
        </p:nvSpPr>
        <p:spPr>
          <a:xfrm>
            <a:off x="10194930" y="6438365"/>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Phil.cdc.gov</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pic>
        <p:nvPicPr>
          <p:cNvPr id="7" name="Picture 2" descr="&lt;i&gt;Staphylococcus chromogenes&lt;/i&gt;">
            <a:extLst>
              <a:ext uri="{FF2B5EF4-FFF2-40B4-BE49-F238E27FC236}">
                <a16:creationId xmlns:a16="http://schemas.microsoft.com/office/drawing/2014/main" id="{E8984F76-108D-F779-4CE2-DAC671F39B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2" r="50000" b="1"/>
          <a:stretch/>
        </p:blipFill>
        <p:spPr bwMode="auto">
          <a:xfrm>
            <a:off x="8444318" y="2306423"/>
            <a:ext cx="1247727" cy="1245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34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D08E1857-C4D7-C64E-74F6-A2A73E205A09}"/>
              </a:ext>
            </a:extLst>
          </p:cNvPr>
          <p:cNvSpPr txBox="1">
            <a:spLocks/>
          </p:cNvSpPr>
          <p:nvPr/>
        </p:nvSpPr>
        <p:spPr>
          <a:xfrm>
            <a:off x="741636" y="3401976"/>
            <a:ext cx="10708727" cy="291221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Study 2:</a:t>
            </a:r>
          </a:p>
          <a:p>
            <a:pPr marL="0" lvl="0" indent="0">
              <a:buNone/>
              <a:defRPr/>
            </a:pPr>
            <a:r>
              <a:rPr lang="en-US" sz="2400" b="1" i="1" dirty="0">
                <a:solidFill>
                  <a:prstClr val="black"/>
                </a:solidFill>
                <a:ea typeface="Cambria" panose="02040503050406030204" pitchFamily="18" charset="0"/>
              </a:rPr>
              <a:t>1) Describe</a:t>
            </a:r>
            <a:r>
              <a:rPr lang="en-US" sz="2400" b="1" i="1" noProof="0" dirty="0">
                <a:solidFill>
                  <a:prstClr val="black"/>
                </a:solidFill>
                <a:latin typeface="+mn-lt"/>
                <a:ea typeface="Cambria" panose="02040503050406030204" pitchFamily="18" charset="0"/>
              </a:rPr>
              <a:t> how quartermilk somatic cell count (qSCC) varied as a result of infection with the most frequently isolated staphylococci and mammaliicocci (SaM), in order to identify which species are more relevant to udder health for organic farms</a:t>
            </a: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 name="Picture 1">
            <a:extLst>
              <a:ext uri="{FF2B5EF4-FFF2-40B4-BE49-F238E27FC236}">
                <a16:creationId xmlns:a16="http://schemas.microsoft.com/office/drawing/2014/main" id="{17A8E453-8159-28EF-BC9D-3A0397B15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476" y="330884"/>
            <a:ext cx="8625047" cy="3098116"/>
          </a:xfrm>
          <a:prstGeom prst="rect">
            <a:avLst/>
          </a:prstGeom>
        </p:spPr>
      </p:pic>
      <p:sp>
        <p:nvSpPr>
          <p:cNvPr id="3" name="TextBox 2">
            <a:extLst>
              <a:ext uri="{FF2B5EF4-FFF2-40B4-BE49-F238E27FC236}">
                <a16:creationId xmlns:a16="http://schemas.microsoft.com/office/drawing/2014/main" id="{BD0174D9-4E85-48EE-64E6-5E6B9A138E89}"/>
              </a:ext>
            </a:extLst>
          </p:cNvPr>
          <p:cNvSpPr txBox="1"/>
          <p:nvPr/>
        </p:nvSpPr>
        <p:spPr>
          <a:xfrm>
            <a:off x="9009210" y="3429000"/>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err="1">
                <a:solidFill>
                  <a:schemeClr val="bg1">
                    <a:lumMod val="85000"/>
                  </a:schemeClr>
                </a:solidFill>
                <a:latin typeface="Calibri" panose="020F0502020204030204"/>
              </a:rPr>
              <a:t>Thedairyalliance</a:t>
            </a: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.com</a:t>
            </a:r>
          </a:p>
        </p:txBody>
      </p:sp>
    </p:spTree>
    <p:extLst>
      <p:ext uri="{BB962C8B-B14F-4D97-AF65-F5344CB8AC3E}">
        <p14:creationId xmlns:p14="http://schemas.microsoft.com/office/powerpoint/2010/main" val="320259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a:ln>
                  <a:noFill/>
                </a:ln>
                <a:solidFill>
                  <a:prstClr val="black"/>
                </a:solidFill>
                <a:effectLst/>
                <a:uLnTx/>
                <a:uFillTx/>
                <a:latin typeface="+mn-lt"/>
                <a:ea typeface="Cambria" panose="02040503050406030204" pitchFamily="18" charset="0"/>
              </a:rPr>
              <a:t>Methods: Data set selection</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2" name="Content Placeholder 3">
            <a:extLst>
              <a:ext uri="{FF2B5EF4-FFF2-40B4-BE49-F238E27FC236}">
                <a16:creationId xmlns:a16="http://schemas.microsoft.com/office/drawing/2014/main" id="{D7CE88B4-14DF-4A78-F142-278C8E580EDA}"/>
              </a:ext>
            </a:extLst>
          </p:cNvPr>
          <p:cNvSpPr txBox="1">
            <a:spLocks/>
          </p:cNvSpPr>
          <p:nvPr/>
        </p:nvSpPr>
        <p:spPr>
          <a:xfrm>
            <a:off x="375780" y="1650215"/>
            <a:ext cx="6612235" cy="4828324"/>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Assign status to quarter observation</a:t>
            </a:r>
          </a:p>
          <a:p>
            <a:pPr marL="457200" lvl="1" indent="0">
              <a:buSzPct val="75000"/>
              <a:buNone/>
            </a:pPr>
            <a:r>
              <a:rPr lang="en-US" sz="1800" i="1" dirty="0">
                <a:latin typeface="Calibri" panose="020F0502020204030204" pitchFamily="34" charset="0"/>
                <a:ea typeface="Calibri" panose="020F0502020204030204" pitchFamily="34" charset="0"/>
              </a:rPr>
              <a:t>1) No growth</a:t>
            </a:r>
          </a:p>
          <a:p>
            <a:pPr marL="457200" lvl="1" indent="0">
              <a:buSzPct val="75000"/>
              <a:buNone/>
            </a:pPr>
            <a:r>
              <a:rPr lang="en-US" sz="1800" i="1" dirty="0">
                <a:latin typeface="Calibri" panose="020F0502020204030204" pitchFamily="34" charset="0"/>
                <a:ea typeface="Calibri" panose="020F0502020204030204" pitchFamily="34" charset="0"/>
              </a:rPr>
              <a:t>2) Infected with a single </a:t>
            </a:r>
            <a:r>
              <a:rPr lang="en-US" sz="1800" i="1" dirty="0" err="1">
                <a:latin typeface="Calibri" panose="020F0502020204030204" pitchFamily="34" charset="0"/>
                <a:ea typeface="Calibri" panose="020F0502020204030204" pitchFamily="34" charset="0"/>
              </a:rPr>
              <a:t>SaM</a:t>
            </a:r>
            <a:r>
              <a:rPr lang="en-US" sz="1800" i="1" dirty="0">
                <a:latin typeface="Calibri" panose="020F0502020204030204" pitchFamily="34" charset="0"/>
                <a:ea typeface="Calibri" panose="020F0502020204030204" pitchFamily="34" charset="0"/>
              </a:rPr>
              <a:t> species</a:t>
            </a:r>
          </a:p>
          <a:p>
            <a:pPr marL="457200" lvl="1" indent="0">
              <a:buSzPct val="75000"/>
              <a:buNone/>
            </a:pPr>
            <a:r>
              <a:rPr lang="en-US" sz="1800" i="1" dirty="0">
                <a:latin typeface="Calibri" panose="020F0502020204030204" pitchFamily="34" charset="0"/>
                <a:ea typeface="Calibri" panose="020F0502020204030204" pitchFamily="34" charset="0"/>
              </a:rPr>
              <a:t>3) Infected with two </a:t>
            </a:r>
            <a:r>
              <a:rPr lang="en-US" sz="1800" i="1" dirty="0" err="1">
                <a:latin typeface="Calibri" panose="020F0502020204030204" pitchFamily="34" charset="0"/>
                <a:ea typeface="Calibri" panose="020F0502020204030204" pitchFamily="34" charset="0"/>
              </a:rPr>
              <a:t>SaM</a:t>
            </a:r>
            <a:r>
              <a:rPr lang="en-US" sz="1800" i="1" dirty="0">
                <a:latin typeface="Calibri" panose="020F0502020204030204" pitchFamily="34" charset="0"/>
                <a:ea typeface="Calibri" panose="020F0502020204030204" pitchFamily="34" charset="0"/>
              </a:rPr>
              <a:t> species</a:t>
            </a:r>
          </a:p>
          <a:p>
            <a:pPr marL="457200" lvl="1" indent="0">
              <a:buSzPct val="75000"/>
              <a:buNone/>
            </a:pPr>
            <a:r>
              <a:rPr lang="en-US" sz="1800" i="1" dirty="0">
                <a:latin typeface="Calibri" panose="020F0502020204030204" pitchFamily="34" charset="0"/>
                <a:ea typeface="Calibri" panose="020F0502020204030204" pitchFamily="34" charset="0"/>
              </a:rPr>
              <a:t>4) Infected with non-</a:t>
            </a:r>
            <a:r>
              <a:rPr lang="en-US" sz="1800" i="1" dirty="0" err="1">
                <a:latin typeface="Calibri" panose="020F0502020204030204" pitchFamily="34" charset="0"/>
                <a:ea typeface="Calibri" panose="020F0502020204030204" pitchFamily="34" charset="0"/>
              </a:rPr>
              <a:t>SaM</a:t>
            </a:r>
            <a:r>
              <a:rPr lang="en-US" sz="1800" i="1" dirty="0">
                <a:latin typeface="Calibri" panose="020F0502020204030204" pitchFamily="34" charset="0"/>
                <a:ea typeface="Calibri" panose="020F0502020204030204" pitchFamily="34" charset="0"/>
              </a:rPr>
              <a:t> species</a:t>
            </a:r>
          </a:p>
          <a:p>
            <a:pPr marL="457200" lvl="1" indent="0">
              <a:buSzPct val="75000"/>
              <a:buNone/>
            </a:pPr>
            <a:r>
              <a:rPr lang="en-US" sz="1800" i="1" dirty="0">
                <a:latin typeface="Calibri" panose="020F0502020204030204" pitchFamily="34" charset="0"/>
                <a:ea typeface="Calibri" panose="020F0502020204030204" pitchFamily="34" charset="0"/>
              </a:rPr>
              <a:t>5) Unknown</a:t>
            </a:r>
            <a:endParaRPr lang="en-US" b="1" i="1" dirty="0"/>
          </a:p>
          <a:p>
            <a:pPr marL="457200" lvl="1"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Criteria for final data set:</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No growth OR infected with single </a:t>
            </a:r>
            <a:r>
              <a:rPr lang="en-US" sz="1800" i="1" dirty="0" err="1">
                <a:latin typeface="Calibri" panose="020F0502020204030204" pitchFamily="34" charset="0"/>
                <a:ea typeface="Calibri" panose="020F0502020204030204" pitchFamily="34" charset="0"/>
                <a:cs typeface="Times New Roman" panose="02020603050405020304" pitchFamily="18" charset="0"/>
              </a:rPr>
              <a:t>SaM</a:t>
            </a:r>
            <a:r>
              <a:rPr lang="en-US" sz="1800" i="1" dirty="0">
                <a:latin typeface="Calibri" panose="020F0502020204030204" pitchFamily="34" charset="0"/>
                <a:ea typeface="Calibri" panose="020F0502020204030204" pitchFamily="34" charset="0"/>
                <a:cs typeface="Times New Roman" panose="02020603050405020304" pitchFamily="18" charset="0"/>
              </a:rPr>
              <a:t> species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Frequently observed (≥ 5 quarter observations)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Cow was ≤ 305 DIM</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Valid </a:t>
            </a:r>
            <a:r>
              <a:rPr lang="en-US" sz="1800" i="1" dirty="0" err="1">
                <a:latin typeface="Calibri" panose="020F0502020204030204" pitchFamily="34" charset="0"/>
                <a:ea typeface="Calibri" panose="020F0502020204030204" pitchFamily="34" charset="0"/>
                <a:cs typeface="Times New Roman" panose="02020603050405020304" pitchFamily="18" charset="0"/>
              </a:rPr>
              <a:t>qSCC</a:t>
            </a:r>
            <a:r>
              <a:rPr lang="en-US" sz="1800" i="1" dirty="0">
                <a:latin typeface="Calibri" panose="020F0502020204030204" pitchFamily="34" charset="0"/>
                <a:ea typeface="Calibri" panose="020F0502020204030204" pitchFamily="34" charset="0"/>
                <a:cs typeface="Times New Roman" panose="02020603050405020304" pitchFamily="18" charset="0"/>
              </a:rPr>
              <a:t> </a:t>
            </a: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3" name="Picture 2">
            <a:extLst>
              <a:ext uri="{FF2B5EF4-FFF2-40B4-BE49-F238E27FC236}">
                <a16:creationId xmlns:a16="http://schemas.microsoft.com/office/drawing/2014/main" id="{A788DB6E-7371-0CB4-B57B-3FC3A202F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470" y="1832745"/>
            <a:ext cx="4565190" cy="2567920"/>
          </a:xfrm>
          <a:prstGeom prst="rect">
            <a:avLst/>
          </a:prstGeom>
        </p:spPr>
      </p:pic>
    </p:spTree>
    <p:extLst>
      <p:ext uri="{BB962C8B-B14F-4D97-AF65-F5344CB8AC3E}">
        <p14:creationId xmlns:p14="http://schemas.microsoft.com/office/powerpoint/2010/main" val="2206121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Statistical analyses</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972830" y="1505911"/>
            <a:ext cx="10709418" cy="497262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Somatic cell count (SCC) → somatic cell score (SCS)</a:t>
            </a:r>
          </a:p>
          <a:p>
            <a:pPr>
              <a:lnSpc>
                <a:spcPts val="1000"/>
              </a:lnSpc>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lvl="1">
              <a:lnSpc>
                <a:spcPts val="1000"/>
              </a:lnSpc>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Compare SCS of quarters infected with a single SaM species to no growth quarters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Linear hierarchical repeated measures mixed model </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Outcome variable = SCS of a quarter on a given day; quarter-day IMI status = main predictor</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Interaction evaluated</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DIM x quarter-day IMI status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Random intercepts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Quarter | Cow | Herd</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Correlation structure </a:t>
            </a: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272091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A6C0EC-B697-AEC9-856D-3A0E046BD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2" y="1083716"/>
            <a:ext cx="12049128" cy="5476455"/>
          </a:xfrm>
          <a:prstGeom prst="rect">
            <a:avLst/>
          </a:prstGeom>
        </p:spPr>
      </p:pic>
      <p:sp>
        <p:nvSpPr>
          <p:cNvPr id="4" name="TextBox 3">
            <a:extLst>
              <a:ext uri="{FF2B5EF4-FFF2-40B4-BE49-F238E27FC236}">
                <a16:creationId xmlns:a16="http://schemas.microsoft.com/office/drawing/2014/main" id="{5516B668-C778-B582-6932-F2E40D4488EB}"/>
              </a:ext>
            </a:extLst>
          </p:cNvPr>
          <p:cNvSpPr txBox="1"/>
          <p:nvPr/>
        </p:nvSpPr>
        <p:spPr>
          <a:xfrm>
            <a:off x="-319626" y="521350"/>
            <a:ext cx="3306989" cy="646331"/>
          </a:xfrm>
          <a:prstGeom prst="rect">
            <a:avLst/>
          </a:prstGeom>
          <a:noFill/>
        </p:spPr>
        <p:txBody>
          <a:bodyPr wrap="square" rtlCol="0">
            <a:spAutoFit/>
          </a:bodyPr>
          <a:lstStyle/>
          <a:p>
            <a:pPr algn="ctr"/>
            <a:r>
              <a:rPr lang="en-US" sz="1200" b="1" i="1" dirty="0">
                <a:solidFill>
                  <a:srgbClr val="C00000"/>
                </a:solidFill>
              </a:rPr>
              <a:t>S. aureus </a:t>
            </a:r>
            <a:r>
              <a:rPr lang="en-US" sz="1200" b="1" dirty="0">
                <a:solidFill>
                  <a:srgbClr val="C00000"/>
                </a:solidFill>
              </a:rPr>
              <a:t>IMI at 91 DIM:</a:t>
            </a:r>
          </a:p>
          <a:p>
            <a:pPr algn="ctr"/>
            <a:r>
              <a:rPr lang="en-US" sz="1200" b="1" dirty="0">
                <a:solidFill>
                  <a:srgbClr val="C00000"/>
                </a:solidFill>
              </a:rPr>
              <a:t>307,101 cells/mL </a:t>
            </a:r>
          </a:p>
          <a:p>
            <a:pPr algn="ctr"/>
            <a:r>
              <a:rPr lang="en-US" sz="1200" b="1" dirty="0">
                <a:solidFill>
                  <a:srgbClr val="C00000"/>
                </a:solidFill>
              </a:rPr>
              <a:t>(197,323 - 477,951 cells/mL) </a:t>
            </a:r>
          </a:p>
        </p:txBody>
      </p:sp>
      <p:sp>
        <p:nvSpPr>
          <p:cNvPr id="5" name="TextBox 4">
            <a:extLst>
              <a:ext uri="{FF2B5EF4-FFF2-40B4-BE49-F238E27FC236}">
                <a16:creationId xmlns:a16="http://schemas.microsoft.com/office/drawing/2014/main" id="{1BB0F3C7-D9F1-4361-BFD1-7A7BEF1EBC38}"/>
              </a:ext>
            </a:extLst>
          </p:cNvPr>
          <p:cNvSpPr txBox="1"/>
          <p:nvPr/>
        </p:nvSpPr>
        <p:spPr>
          <a:xfrm>
            <a:off x="748699" y="2126478"/>
            <a:ext cx="483744" cy="584775"/>
          </a:xfrm>
          <a:prstGeom prst="rect">
            <a:avLst/>
          </a:prstGeom>
          <a:noFill/>
        </p:spPr>
        <p:txBody>
          <a:bodyPr wrap="square" rtlCol="0">
            <a:spAutoFit/>
          </a:bodyPr>
          <a:lstStyle/>
          <a:p>
            <a:pPr algn="ctr"/>
            <a:r>
              <a:rPr lang="en-US" sz="3200" b="1" dirty="0">
                <a:solidFill>
                  <a:srgbClr val="C00000"/>
                </a:solidFill>
              </a:rPr>
              <a:t>*</a:t>
            </a:r>
          </a:p>
        </p:txBody>
      </p:sp>
      <p:sp>
        <p:nvSpPr>
          <p:cNvPr id="6" name="TextBox 5">
            <a:extLst>
              <a:ext uri="{FF2B5EF4-FFF2-40B4-BE49-F238E27FC236}">
                <a16:creationId xmlns:a16="http://schemas.microsoft.com/office/drawing/2014/main" id="{29E58372-4E06-B52D-4376-4CBCB0A1EB14}"/>
              </a:ext>
            </a:extLst>
          </p:cNvPr>
          <p:cNvSpPr txBox="1"/>
          <p:nvPr/>
        </p:nvSpPr>
        <p:spPr>
          <a:xfrm>
            <a:off x="4728429" y="521350"/>
            <a:ext cx="3306989" cy="646331"/>
          </a:xfrm>
          <a:prstGeom prst="rect">
            <a:avLst/>
          </a:prstGeom>
          <a:noFill/>
        </p:spPr>
        <p:txBody>
          <a:bodyPr wrap="square" rtlCol="0">
            <a:spAutoFit/>
          </a:bodyPr>
          <a:lstStyle/>
          <a:p>
            <a:pPr algn="ctr"/>
            <a:r>
              <a:rPr lang="en-US" sz="1200" b="1" i="1" dirty="0">
                <a:solidFill>
                  <a:srgbClr val="C00000"/>
                </a:solidFill>
              </a:rPr>
              <a:t>S. chromogenes </a:t>
            </a:r>
            <a:r>
              <a:rPr lang="en-US" sz="1200" b="1" dirty="0">
                <a:solidFill>
                  <a:srgbClr val="C00000"/>
                </a:solidFill>
              </a:rPr>
              <a:t>IMI at 91 DIM:</a:t>
            </a:r>
          </a:p>
          <a:p>
            <a:pPr algn="ctr"/>
            <a:r>
              <a:rPr lang="en-US" sz="1200" b="1" dirty="0">
                <a:solidFill>
                  <a:srgbClr val="C00000"/>
                </a:solidFill>
              </a:rPr>
              <a:t>80,376 cells/mL </a:t>
            </a:r>
          </a:p>
          <a:p>
            <a:pPr algn="ctr"/>
            <a:r>
              <a:rPr lang="en-US" sz="1200" b="1" dirty="0">
                <a:solidFill>
                  <a:srgbClr val="C00000"/>
                </a:solidFill>
              </a:rPr>
              <a:t>(56,942 - 113,454 cells/mL) </a:t>
            </a:r>
          </a:p>
        </p:txBody>
      </p:sp>
      <p:sp>
        <p:nvSpPr>
          <p:cNvPr id="8" name="TextBox 7">
            <a:extLst>
              <a:ext uri="{FF2B5EF4-FFF2-40B4-BE49-F238E27FC236}">
                <a16:creationId xmlns:a16="http://schemas.microsoft.com/office/drawing/2014/main" id="{99796EA2-46D3-1E39-C6BB-FF842A248C16}"/>
              </a:ext>
            </a:extLst>
          </p:cNvPr>
          <p:cNvSpPr txBox="1"/>
          <p:nvPr/>
        </p:nvSpPr>
        <p:spPr>
          <a:xfrm>
            <a:off x="5523002" y="2430793"/>
            <a:ext cx="483744" cy="584775"/>
          </a:xfrm>
          <a:prstGeom prst="rect">
            <a:avLst/>
          </a:prstGeom>
          <a:noFill/>
        </p:spPr>
        <p:txBody>
          <a:bodyPr wrap="square" rtlCol="0">
            <a:spAutoFit/>
          </a:bodyPr>
          <a:lstStyle/>
          <a:p>
            <a:pPr algn="ctr"/>
            <a:r>
              <a:rPr lang="en-US" sz="3200" b="1" dirty="0">
                <a:solidFill>
                  <a:srgbClr val="C00000"/>
                </a:solidFill>
              </a:rPr>
              <a:t>*</a:t>
            </a:r>
          </a:p>
        </p:txBody>
      </p:sp>
    </p:spTree>
    <p:extLst>
      <p:ext uri="{BB962C8B-B14F-4D97-AF65-F5344CB8AC3E}">
        <p14:creationId xmlns:p14="http://schemas.microsoft.com/office/powerpoint/2010/main" val="16465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2</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433151"/>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Species-level effect on inflammatory reaction (as measured by qSCC) for IMI due to staphylococci similar to previous work describing conventional herds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SzPct val="75000"/>
              <a:buNone/>
            </a:pPr>
            <a:endParaRPr lang="en-US" i="1" dirty="0"/>
          </a:p>
          <a:p>
            <a:pPr marL="0" indent="0">
              <a:buSzPct val="75000"/>
              <a:buNone/>
            </a:pPr>
            <a:r>
              <a:rPr lang="en-US" sz="18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cs typeface="Times New Roman" panose="02020603050405020304" pitchFamily="18" charset="0"/>
              </a:rPr>
              <a:t>qS</a:t>
            </a:r>
            <a:r>
              <a:rPr lang="en-US" sz="2400" b="1" i="1" dirty="0">
                <a:latin typeface="Calibri" panose="020F0502020204030204" pitchFamily="34" charset="0"/>
                <a:ea typeface="Calibri" panose="020F0502020204030204" pitchFamily="34" charset="0"/>
              </a:rPr>
              <a:t>CC higher in quarters infected with 9 of 10 staphylococcal species</a:t>
            </a:r>
          </a:p>
          <a:p>
            <a:pPr marL="0" indent="0">
              <a:buSzPct val="75000"/>
              <a:buNone/>
            </a:pPr>
            <a:endParaRPr lang="en-US" sz="2400" b="1" i="1" dirty="0">
              <a:latin typeface="Calibri" panose="020F0502020204030204" pitchFamily="34" charset="0"/>
              <a:ea typeface="Calibri" panose="020F0502020204030204" pitchFamily="34" charset="0"/>
            </a:endParaRPr>
          </a:p>
          <a:p>
            <a:pPr marL="0" indent="0">
              <a:buSzPct val="75000"/>
              <a:buNone/>
            </a:pPr>
            <a:r>
              <a:rPr lang="en-US" sz="20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cs typeface="Times New Roman" panose="02020603050405020304" pitchFamily="18" charset="0"/>
              </a:rPr>
              <a:t>Increase in qSCC modest for most NASM, but have potential to increase bulk tank SCC</a:t>
            </a:r>
            <a:endParaRPr lang="en-US" sz="2400"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760510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764467" y="1735137"/>
            <a:ext cx="7175766" cy="4879795"/>
          </a:xfrm>
          <a:noFill/>
          <a:ln>
            <a:noFill/>
          </a:ln>
        </p:spPr>
        <p:txBody>
          <a:bodyPr>
            <a:normAutofit/>
          </a:bodyPr>
          <a:lstStyle/>
          <a:p>
            <a:pPr>
              <a:lnSpc>
                <a:spcPts val="600"/>
              </a:lnSpc>
              <a:buSzPct val="75000"/>
              <a:buFont typeface="Wingdings" panose="05000000000000000000" pitchFamily="2" charset="2"/>
              <a:buChar char="§"/>
            </a:pPr>
            <a:endParaRPr lang="en-US" sz="32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effectLst/>
                <a:latin typeface="Calibri" panose="020F0502020204030204" pitchFamily="34" charset="0"/>
                <a:ea typeface="Calibri" panose="020F0502020204030204" pitchFamily="34" charset="0"/>
                <a:cs typeface="Times New Roman" panose="02020603050405020304" pitchFamily="18" charset="0"/>
              </a:rPr>
              <a:t>Staph. </a:t>
            </a:r>
            <a:r>
              <a:rPr lang="en-US" sz="3200" b="1" i="1" dirty="0">
                <a:latin typeface="Calibri" panose="020F0502020204030204" pitchFamily="34" charset="0"/>
                <a:ea typeface="Calibri" panose="020F0502020204030204" pitchFamily="34" charset="0"/>
                <a:cs typeface="Times New Roman" panose="02020603050405020304" pitchFamily="18" charset="0"/>
              </a:rPr>
              <a:t>chromogenes</a:t>
            </a:r>
            <a:r>
              <a:rPr lang="en-US" sz="3200" b="1" i="1" dirty="0">
                <a:effectLst/>
                <a:latin typeface="Calibri" panose="020F0502020204030204" pitchFamily="34" charset="0"/>
                <a:ea typeface="Calibri" panose="020F0502020204030204" pitchFamily="34" charset="0"/>
                <a:cs typeface="Times New Roman" panose="02020603050405020304" pitchFamily="18" charset="0"/>
              </a:rPr>
              <a:t> is of special concern </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M</a:t>
            </a:r>
            <a:r>
              <a:rPr lang="en-US" i="1" dirty="0">
                <a:effectLst/>
                <a:latin typeface="Calibri" panose="020F0502020204030204" pitchFamily="34" charset="0"/>
                <a:ea typeface="Calibri" panose="020F0502020204030204" pitchFamily="34" charset="0"/>
                <a:cs typeface="Times New Roman" panose="02020603050405020304" pitchFamily="18" charset="0"/>
              </a:rPr>
              <a:t>ost widespread </a:t>
            </a:r>
          </a:p>
          <a:p>
            <a:pPr lvl="2">
              <a:buSzPct val="75000"/>
              <a:buFont typeface="Wingdings" panose="05000000000000000000" pitchFamily="2" charset="2"/>
              <a:buChar char="§"/>
            </a:pPr>
            <a:r>
              <a:rPr lang="en-US" sz="1050" i="1" dirty="0">
                <a:latin typeface="Calibri" panose="020F0502020204030204" pitchFamily="34" charset="0"/>
                <a:ea typeface="Calibri" panose="020F0502020204030204" pitchFamily="34" charset="0"/>
                <a:cs typeface="Times New Roman" panose="02020603050405020304" pitchFamily="18" charset="0"/>
              </a:rPr>
              <a:t>De Buck et al., 2021</a:t>
            </a:r>
            <a:endParaRPr lang="en-US" sz="1050"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One of the most</a:t>
            </a:r>
            <a:r>
              <a:rPr lang="en-US" i="1" dirty="0">
                <a:effectLst/>
                <a:latin typeface="Calibri" panose="020F0502020204030204" pitchFamily="34" charset="0"/>
                <a:ea typeface="Calibri" panose="020F0502020204030204" pitchFamily="34" charset="0"/>
                <a:cs typeface="Times New Roman" panose="02020603050405020304" pitchFamily="18" charset="0"/>
              </a:rPr>
              <a:t> persistent</a:t>
            </a:r>
          </a:p>
          <a:p>
            <a:pPr lvl="2">
              <a:buSzPct val="75000"/>
              <a:buFont typeface="Wingdings" panose="05000000000000000000" pitchFamily="2" charset="2"/>
              <a:buChar char="§"/>
            </a:pPr>
            <a:r>
              <a:rPr lang="en-US" sz="1050" i="1" dirty="0">
                <a:latin typeface="Calibri" panose="020F0502020204030204" pitchFamily="34" charset="0"/>
                <a:ea typeface="Calibri" panose="020F0502020204030204" pitchFamily="34" charset="0"/>
                <a:cs typeface="Times New Roman" panose="02020603050405020304" pitchFamily="18" charset="0"/>
              </a:rPr>
              <a:t>Nyman et al., 2018; </a:t>
            </a:r>
            <a:r>
              <a:rPr lang="en-US" sz="1050" i="1" dirty="0" err="1">
                <a:latin typeface="Calibri" panose="020F0502020204030204" pitchFamily="34" charset="0"/>
                <a:ea typeface="Calibri" panose="020F0502020204030204" pitchFamily="34" charset="0"/>
                <a:cs typeface="Times New Roman" panose="02020603050405020304" pitchFamily="18" charset="0"/>
              </a:rPr>
              <a:t>Thorberg</a:t>
            </a:r>
            <a:r>
              <a:rPr lang="en-US" sz="1050" i="1" dirty="0">
                <a:latin typeface="Calibri" panose="020F0502020204030204" pitchFamily="34" charset="0"/>
                <a:ea typeface="Calibri" panose="020F0502020204030204" pitchFamily="34" charset="0"/>
                <a:cs typeface="Times New Roman" panose="02020603050405020304" pitchFamily="18" charset="0"/>
              </a:rPr>
              <a:t> et al., 2009</a:t>
            </a:r>
            <a:endParaRPr lang="en-US" sz="1050"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I</a:t>
            </a:r>
            <a:r>
              <a:rPr lang="en-US" i="1" dirty="0">
                <a:effectLst/>
                <a:latin typeface="Calibri" panose="020F0502020204030204" pitchFamily="34" charset="0"/>
                <a:ea typeface="Calibri" panose="020F0502020204030204" pitchFamily="34" charset="0"/>
                <a:cs typeface="Times New Roman" panose="02020603050405020304" pitchFamily="18" charset="0"/>
              </a:rPr>
              <a:t>ncreases SCC</a:t>
            </a:r>
          </a:p>
          <a:p>
            <a:pPr lvl="2">
              <a:buSzPct val="75000"/>
              <a:buFont typeface="Wingdings" panose="05000000000000000000" pitchFamily="2" charset="2"/>
              <a:buChar char="§"/>
            </a:pPr>
            <a:r>
              <a:rPr lang="en-US" sz="1050" i="1" dirty="0">
                <a:latin typeface="Calibri" panose="020F0502020204030204" pitchFamily="34" charset="0"/>
                <a:ea typeface="Calibri" panose="020F0502020204030204" pitchFamily="34" charset="0"/>
                <a:cs typeface="Times New Roman" panose="02020603050405020304" pitchFamily="18" charset="0"/>
              </a:rPr>
              <a:t>Valckenier et al., 2021; Wuytack et al., 2020</a:t>
            </a:r>
          </a:p>
          <a:p>
            <a:pPr lvl="1">
              <a:buSzPct val="75000"/>
              <a:buFont typeface="Wingdings" panose="05000000000000000000" pitchFamily="2" charset="2"/>
              <a:buChar char="§"/>
            </a:pPr>
            <a:r>
              <a:rPr lang="en-US" i="1" dirty="0">
                <a:effectLst/>
                <a:latin typeface="Calibri" panose="020F0502020204030204" pitchFamily="34" charset="0"/>
                <a:ea typeface="Calibri" panose="020F0502020204030204" pitchFamily="34" charset="0"/>
                <a:cs typeface="Times New Roman" panose="02020603050405020304" pitchFamily="18" charset="0"/>
              </a:rPr>
              <a:t>Clinical NASM mastitis</a:t>
            </a:r>
          </a:p>
          <a:p>
            <a:pPr lvl="2">
              <a:buSzPct val="75000"/>
              <a:buFont typeface="Wingdings" panose="05000000000000000000" pitchFamily="2" charset="2"/>
              <a:buChar char="§"/>
            </a:pPr>
            <a:r>
              <a:rPr lang="en-US" sz="1050" i="1" dirty="0" err="1">
                <a:latin typeface="Calibri" panose="020F0502020204030204" pitchFamily="34" charset="0"/>
                <a:ea typeface="Calibri" panose="020F0502020204030204" pitchFamily="34" charset="0"/>
                <a:cs typeface="Times New Roman" panose="02020603050405020304" pitchFamily="18" charset="0"/>
              </a:rPr>
              <a:t>Condas</a:t>
            </a:r>
            <a:r>
              <a:rPr lang="en-US" sz="1050" i="1" dirty="0">
                <a:latin typeface="Calibri" panose="020F0502020204030204" pitchFamily="34" charset="0"/>
                <a:ea typeface="Calibri" panose="020F0502020204030204" pitchFamily="34" charset="0"/>
                <a:cs typeface="Times New Roman" panose="02020603050405020304" pitchFamily="18" charset="0"/>
              </a:rPr>
              <a:t> et al., 2017</a:t>
            </a:r>
            <a:endParaRPr lang="en-US" sz="105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3200" b="1"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32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sz="4000" b="1" i="1" dirty="0">
              <a:solidFill>
                <a:schemeClr val="bg1">
                  <a:lumMod val="75000"/>
                </a:schemeClr>
              </a:solidFill>
            </a:endParaRPr>
          </a:p>
          <a:p>
            <a:pPr lvl="1">
              <a:buFont typeface="Wingdings" panose="05000000000000000000" pitchFamily="2" charset="2"/>
              <a:buChar char="ü"/>
            </a:pPr>
            <a:endParaRPr lang="en-US" sz="3600" dirty="0"/>
          </a:p>
        </p:txBody>
      </p:sp>
      <p:sp>
        <p:nvSpPr>
          <p:cNvPr id="2" name="Title 1">
            <a:extLst>
              <a:ext uri="{FF2B5EF4-FFF2-40B4-BE49-F238E27FC236}">
                <a16:creationId xmlns:a16="http://schemas.microsoft.com/office/drawing/2014/main" id="{EE5C3AC9-B43A-6BD0-DC63-5FFC6F1C7E97}"/>
              </a:ext>
            </a:extLst>
          </p:cNvPr>
          <p:cNvSpPr txBox="1">
            <a:spLocks/>
          </p:cNvSpPr>
          <p:nvPr/>
        </p:nvSpPr>
        <p:spPr>
          <a:xfrm>
            <a:off x="421708" y="134754"/>
            <a:ext cx="9068281"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dirty="0">
                <a:effectLst>
                  <a:outerShdw blurRad="38100" dist="38100" dir="2700000" algn="tl">
                    <a:srgbClr val="000000">
                      <a:alpha val="43137"/>
                    </a:srgbClr>
                  </a:outerShdw>
                </a:effectLst>
                <a:latin typeface="+mn-lt"/>
              </a:rPr>
              <a:t>Overview: Staphylococcus chromogenes</a:t>
            </a:r>
          </a:p>
        </p:txBody>
      </p:sp>
      <p:sp>
        <p:nvSpPr>
          <p:cNvPr id="3" name="TextBox 2">
            <a:extLst>
              <a:ext uri="{FF2B5EF4-FFF2-40B4-BE49-F238E27FC236}">
                <a16:creationId xmlns:a16="http://schemas.microsoft.com/office/drawing/2014/main" id="{ABC75B64-B05E-EC34-7BCC-284BBCDECC21}"/>
              </a:ext>
            </a:extLst>
          </p:cNvPr>
          <p:cNvSpPr txBox="1"/>
          <p:nvPr/>
        </p:nvSpPr>
        <p:spPr>
          <a:xfrm>
            <a:off x="8835678" y="3794073"/>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Agriland.co.uk</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933C29D-7A33-4D78-7317-60850E01BEDA}"/>
              </a:ext>
            </a:extLst>
          </p:cNvPr>
          <p:cNvPicPr>
            <a:picLocks noChangeAspect="1"/>
          </p:cNvPicPr>
          <p:nvPr/>
        </p:nvPicPr>
        <p:blipFill rotWithShape="1">
          <a:blip r:embed="rId3"/>
          <a:srcRect l="4530" t="3874" r="5489" b="10293"/>
          <a:stretch/>
        </p:blipFill>
        <p:spPr>
          <a:xfrm>
            <a:off x="8403681" y="1957387"/>
            <a:ext cx="3234326" cy="2943225"/>
          </a:xfrm>
          <a:prstGeom prst="rect">
            <a:avLst/>
          </a:prstGeom>
        </p:spPr>
      </p:pic>
    </p:spTree>
    <p:extLst>
      <p:ext uri="{BB962C8B-B14F-4D97-AF65-F5344CB8AC3E}">
        <p14:creationId xmlns:p14="http://schemas.microsoft.com/office/powerpoint/2010/main" val="1761762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80E324CE-AA98-872F-3EE6-B071B7E380F1}"/>
              </a:ext>
            </a:extLst>
          </p:cNvPr>
          <p:cNvSpPr>
            <a:spLocks noGrp="1"/>
          </p:cNvSpPr>
          <p:nvPr>
            <p:ph idx="1"/>
          </p:nvPr>
        </p:nvSpPr>
        <p:spPr>
          <a:xfrm>
            <a:off x="163800" y="1605803"/>
            <a:ext cx="7981974" cy="5252456"/>
          </a:xfrm>
          <a:noFill/>
          <a:ln>
            <a:noFill/>
          </a:ln>
        </p:spPr>
        <p:txBody>
          <a:bodyPr>
            <a:normAutofit/>
          </a:bodyPr>
          <a:lstStyle/>
          <a:p>
            <a:pPr lvl="1">
              <a:buSzPct val="75000"/>
              <a:buFont typeface="Wingdings" panose="05000000000000000000" pitchFamily="2" charset="2"/>
              <a:buChar char="§"/>
            </a:pPr>
            <a:endParaRPr lang="en-US" sz="1900" b="1"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Evidence suggesting intra-species variation in S. chromogenes</a:t>
            </a:r>
          </a:p>
          <a:p>
            <a:pPr lvl="1">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Variable persistence</a:t>
            </a:r>
          </a:p>
          <a:p>
            <a:pPr lvl="2">
              <a:buSzPct val="75000"/>
              <a:buFont typeface="Wingdings" panose="05000000000000000000" pitchFamily="2" charset="2"/>
              <a:buChar char="§"/>
            </a:pPr>
            <a:r>
              <a:rPr lang="en-US" sz="1000" i="1" dirty="0" err="1">
                <a:latin typeface="Calibri" panose="020F0502020204030204" pitchFamily="34" charset="0"/>
                <a:ea typeface="Calibri" panose="020F0502020204030204" pitchFamily="34" charset="0"/>
                <a:cs typeface="Times New Roman" panose="02020603050405020304" pitchFamily="18" charset="0"/>
              </a:rPr>
              <a:t>Valckenier</a:t>
            </a:r>
            <a:r>
              <a:rPr lang="en-US" sz="1000" i="1" dirty="0">
                <a:latin typeface="Calibri" panose="020F0502020204030204" pitchFamily="34" charset="0"/>
                <a:ea typeface="Calibri" panose="020F0502020204030204" pitchFamily="34" charset="0"/>
                <a:cs typeface="Times New Roman" panose="02020603050405020304" pitchFamily="18" charset="0"/>
              </a:rPr>
              <a:t> et al., 2021 </a:t>
            </a:r>
          </a:p>
          <a:p>
            <a:pPr lvl="1">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Equally capable of causing low SCC IMI, high SCC IMI, clinical IMI</a:t>
            </a:r>
          </a:p>
          <a:p>
            <a:pPr lvl="2">
              <a:buSzPct val="75000"/>
              <a:buFont typeface="Wingdings" panose="05000000000000000000" pitchFamily="2" charset="2"/>
              <a:buChar char="§"/>
            </a:pPr>
            <a:r>
              <a:rPr lang="en-US" sz="1000" i="1" dirty="0" err="1">
                <a:latin typeface="Calibri" panose="020F0502020204030204" pitchFamily="34" charset="0"/>
                <a:ea typeface="Calibri" panose="020F0502020204030204" pitchFamily="34" charset="0"/>
                <a:cs typeface="Times New Roman" panose="02020603050405020304" pitchFamily="18" charset="0"/>
              </a:rPr>
              <a:t>Condas</a:t>
            </a:r>
            <a:r>
              <a:rPr lang="en-US" sz="1000" i="1" dirty="0">
                <a:latin typeface="Calibri" panose="020F0502020204030204" pitchFamily="34" charset="0"/>
                <a:ea typeface="Calibri" panose="020F0502020204030204" pitchFamily="34" charset="0"/>
                <a:cs typeface="Times New Roman" panose="02020603050405020304" pitchFamily="18" charset="0"/>
              </a:rPr>
              <a:t> et al., 2017</a:t>
            </a:r>
          </a:p>
          <a:p>
            <a:pPr lvl="1">
              <a:buSzPct val="75000"/>
              <a:buFont typeface="Wingdings" panose="05000000000000000000" pitchFamily="2" charset="2"/>
              <a:buChar char="§"/>
            </a:pPr>
            <a:r>
              <a:rPr lang="en-US" sz="1900" i="1" dirty="0">
                <a:effectLst/>
                <a:latin typeface="Calibri" panose="020F0502020204030204" pitchFamily="34" charset="0"/>
                <a:ea typeface="Calibri" panose="020F0502020204030204" pitchFamily="34" charset="0"/>
                <a:cs typeface="Times New Roman" panose="02020603050405020304" pitchFamily="18" charset="0"/>
              </a:rPr>
              <a:t>Variability in virulence/host immune response</a:t>
            </a:r>
          </a:p>
          <a:p>
            <a:pPr lvl="2">
              <a:buSzPct val="75000"/>
              <a:buFont typeface="Wingdings" panose="05000000000000000000" pitchFamily="2" charset="2"/>
              <a:buChar char="§"/>
            </a:pPr>
            <a:r>
              <a:rPr lang="it-IT" sz="1000" i="1" dirty="0">
                <a:latin typeface="Calibri" panose="020F0502020204030204" pitchFamily="34" charset="0"/>
                <a:ea typeface="Calibri" panose="020F0502020204030204" pitchFamily="34" charset="0"/>
                <a:cs typeface="Times New Roman" panose="02020603050405020304" pitchFamily="18" charset="0"/>
              </a:rPr>
              <a:t>Breyne et al., 2015; Piccart et al., 2016; Souza et al., 2016</a:t>
            </a: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Intra-species diversity within S. chromogenes: linking phenotype to genotype?</a:t>
            </a:r>
          </a:p>
          <a:p>
            <a:pPr lvl="2">
              <a:buSzPct val="75000"/>
              <a:buFont typeface="Wingdings" panose="05000000000000000000" pitchFamily="2" charset="2"/>
              <a:buChar char="§"/>
            </a:pPr>
            <a:endParaRPr lang="en-US" sz="1400" b="1" i="1" dirty="0">
              <a:solidFill>
                <a:schemeClr val="bg1">
                  <a:lumMod val="75000"/>
                </a:schemeClr>
              </a:solidFill>
            </a:endParaRPr>
          </a:p>
          <a:p>
            <a:pPr lvl="1">
              <a:buFont typeface="Wingdings" panose="05000000000000000000" pitchFamily="2" charset="2"/>
              <a:buChar char="ü"/>
            </a:pPr>
            <a:endParaRPr lang="en-US" dirty="0"/>
          </a:p>
        </p:txBody>
      </p:sp>
      <p:sp>
        <p:nvSpPr>
          <p:cNvPr id="2" name="Title 1">
            <a:extLst>
              <a:ext uri="{FF2B5EF4-FFF2-40B4-BE49-F238E27FC236}">
                <a16:creationId xmlns:a16="http://schemas.microsoft.com/office/drawing/2014/main" id="{079EA94F-FAA4-4B53-0AFC-261E44011C33}"/>
              </a:ext>
            </a:extLst>
          </p:cNvPr>
          <p:cNvSpPr txBox="1">
            <a:spLocks/>
          </p:cNvSpPr>
          <p:nvPr/>
        </p:nvSpPr>
        <p:spPr>
          <a:xfrm>
            <a:off x="421707" y="134754"/>
            <a:ext cx="9417751"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dirty="0">
                <a:effectLst>
                  <a:outerShdw blurRad="38100" dist="38100" dir="2700000" algn="tl">
                    <a:srgbClr val="000000">
                      <a:alpha val="43137"/>
                    </a:srgbClr>
                  </a:outerShdw>
                </a:effectLst>
                <a:latin typeface="+mn-lt"/>
              </a:rPr>
              <a:t>Diversity within S. chromogenes</a:t>
            </a:r>
          </a:p>
        </p:txBody>
      </p:sp>
      <p:pic>
        <p:nvPicPr>
          <p:cNvPr id="3" name="Picture 2">
            <a:extLst>
              <a:ext uri="{FF2B5EF4-FFF2-40B4-BE49-F238E27FC236}">
                <a16:creationId xmlns:a16="http://schemas.microsoft.com/office/drawing/2014/main" id="{E03D84BA-78F0-258E-73DE-2F70693FAD1C}"/>
              </a:ext>
            </a:extLst>
          </p:cNvPr>
          <p:cNvPicPr>
            <a:picLocks noChangeAspect="1"/>
          </p:cNvPicPr>
          <p:nvPr/>
        </p:nvPicPr>
        <p:blipFill rotWithShape="1">
          <a:blip r:embed="rId3"/>
          <a:srcRect l="4530" t="3874" r="5489" b="10293"/>
          <a:stretch/>
        </p:blipFill>
        <p:spPr>
          <a:xfrm>
            <a:off x="8403681" y="1957387"/>
            <a:ext cx="3234326" cy="2943225"/>
          </a:xfrm>
          <a:prstGeom prst="rect">
            <a:avLst/>
          </a:prstGeom>
        </p:spPr>
      </p:pic>
    </p:spTree>
    <p:extLst>
      <p:ext uri="{BB962C8B-B14F-4D97-AF65-F5344CB8AC3E}">
        <p14:creationId xmlns:p14="http://schemas.microsoft.com/office/powerpoint/2010/main" val="5156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7945544"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Overview: Organic dairy farming</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562986"/>
            <a:ext cx="7852500" cy="5007819"/>
          </a:xfrm>
          <a:noFill/>
          <a:ln>
            <a:noFill/>
          </a:ln>
        </p:spPr>
        <p:txBody>
          <a:bodyPr>
            <a:normAutofit/>
          </a:bodyPr>
          <a:lstStyle/>
          <a:p>
            <a:pPr>
              <a:lnSpc>
                <a:spcPts val="600"/>
              </a:lnSpc>
              <a:buSzPct val="75000"/>
              <a:buFont typeface="Wingdings" panose="05000000000000000000" pitchFamily="2" charset="2"/>
              <a:buChar char="§"/>
            </a:pPr>
            <a:endParaRPr lang="en-US" sz="2000" b="1" i="1" dirty="0">
              <a:effectLst/>
              <a:latin typeface="Calibri" panose="020F0502020204030204" pitchFamily="34" charset="0"/>
              <a:ea typeface="Calibri" panose="020F0502020204030204" pitchFamily="34" charset="0"/>
            </a:endParaRPr>
          </a:p>
          <a:p>
            <a:pPr marL="0" indent="0">
              <a:buSzPct val="75000"/>
              <a:buNone/>
            </a:pPr>
            <a:r>
              <a:rPr lang="en-US" sz="2000" b="1" i="1" dirty="0">
                <a:effectLst/>
                <a:latin typeface="Calibri" panose="020F0502020204030204" pitchFamily="34" charset="0"/>
                <a:ea typeface="Calibri" panose="020F0502020204030204" pitchFamily="34" charset="0"/>
              </a:rPr>
              <a:t>Continued risin</a:t>
            </a:r>
            <a:r>
              <a:rPr lang="en-US" sz="2000" b="1" i="1" dirty="0">
                <a:latin typeface="Calibri" panose="020F0502020204030204" pitchFamily="34" charset="0"/>
                <a:ea typeface="Calibri" panose="020F0502020204030204" pitchFamily="34" charset="0"/>
              </a:rPr>
              <a:t>g consumer demand for organic dairy products</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rPr>
              <a:t>139 million pounds of organic whole milk sold in US in May 2024</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rPr>
              <a:t>20.2% increase from 2023 </a:t>
            </a:r>
          </a:p>
          <a:p>
            <a:pPr lvl="2">
              <a:buSzPct val="75000"/>
              <a:buFont typeface="Wingdings" panose="05000000000000000000" pitchFamily="2" charset="2"/>
              <a:buChar char="§"/>
            </a:pPr>
            <a:r>
              <a:rPr lang="en-US" sz="800" i="1" dirty="0">
                <a:effectLst/>
                <a:latin typeface="Calibri" panose="020F0502020204030204" pitchFamily="34" charset="0"/>
                <a:ea typeface="Calibri" panose="020F0502020204030204" pitchFamily="34" charset="0"/>
              </a:rPr>
              <a:t>USDA-AMS, 2024</a:t>
            </a:r>
          </a:p>
          <a:p>
            <a:pPr lvl="1">
              <a:buSzPct val="75000"/>
              <a:buFont typeface="Wingdings" panose="05000000000000000000" pitchFamily="2" charset="2"/>
              <a:buChar char="§"/>
            </a:pPr>
            <a:endParaRPr lang="en-US" sz="1600" i="1" dirty="0">
              <a:effectLst/>
              <a:latin typeface="Calibri" panose="020F0502020204030204" pitchFamily="34" charset="0"/>
              <a:ea typeface="Calibri" panose="020F0502020204030204" pitchFamily="34" charset="0"/>
            </a:endParaRPr>
          </a:p>
          <a:p>
            <a:pPr marL="0" indent="0">
              <a:buSzPct val="75000"/>
              <a:buNone/>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Importance of dairy farming to Vermont</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cs typeface="Times New Roman" panose="02020603050405020304" pitchFamily="18" charset="0"/>
              </a:rPr>
              <a:t>Milk represented 65% of state’s total farm sales in 2023</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Highest proportion in the US</a:t>
            </a:r>
          </a:p>
          <a:p>
            <a:pPr lvl="2">
              <a:buSzPct val="75000"/>
              <a:buFont typeface="Wingdings" panose="05000000000000000000" pitchFamily="2" charset="2"/>
              <a:buChar char="§"/>
            </a:pPr>
            <a:r>
              <a:rPr lang="en-US" sz="800" i="1" dirty="0">
                <a:latin typeface="Calibri" panose="020F0502020204030204" pitchFamily="34" charset="0"/>
                <a:ea typeface="Calibri" panose="020F0502020204030204" pitchFamily="34" charset="0"/>
                <a:cs typeface="Times New Roman" panose="02020603050405020304" pitchFamily="18" charset="0"/>
              </a:rPr>
              <a:t>Progressive Dairy, 2023</a:t>
            </a:r>
          </a:p>
          <a:p>
            <a:pPr lvl="1">
              <a:buSzPct val="75000"/>
              <a:buFont typeface="Wingdings" panose="05000000000000000000" pitchFamily="2" charset="2"/>
              <a:buChar char="§"/>
            </a:pP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Organic dairies in Vermont</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cs typeface="Times New Roman" panose="02020603050405020304" pitchFamily="18" charset="0"/>
              </a:rPr>
              <a:t>As of 2021, 147 organic dairies in the state</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Made over 187 million pounds of milk in 2021</a:t>
            </a:r>
          </a:p>
          <a:p>
            <a:pPr lvl="2">
              <a:buSzPct val="75000"/>
              <a:buFont typeface="Wingdings" panose="05000000000000000000" pitchFamily="2" charset="2"/>
              <a:buChar char="§"/>
            </a:pPr>
            <a:r>
              <a:rPr lang="en-US" sz="800" i="1" dirty="0">
                <a:latin typeface="Calibri" panose="020F0502020204030204" pitchFamily="34" charset="0"/>
                <a:ea typeface="Calibri" panose="020F0502020204030204" pitchFamily="34" charset="0"/>
                <a:cs typeface="Times New Roman" panose="02020603050405020304" pitchFamily="18" charset="0"/>
              </a:rPr>
              <a:t>USDA, 2022; VT Agency of Ag. and  Markets, 2022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3200" b="1" i="1" dirty="0"/>
          </a:p>
          <a:p>
            <a:pPr marL="457200" lvl="1" indent="0">
              <a:buNone/>
            </a:pPr>
            <a:endParaRPr lang="en-US" sz="2800" dirty="0"/>
          </a:p>
          <a:p>
            <a:pPr>
              <a:buFont typeface="Wingdings" panose="05000000000000000000" pitchFamily="2" charset="2"/>
              <a:buChar char="ü"/>
            </a:pPr>
            <a:endParaRPr lang="en-US" sz="3200" dirty="0"/>
          </a:p>
          <a:p>
            <a:pPr lvl="1">
              <a:buFont typeface="Wingdings" panose="05000000000000000000" pitchFamily="2" charset="2"/>
              <a:buChar char="ü"/>
            </a:pPr>
            <a:endParaRPr lang="en-US" sz="2800" dirty="0"/>
          </a:p>
        </p:txBody>
      </p:sp>
      <p:pic>
        <p:nvPicPr>
          <p:cNvPr id="12" name="Picture 11">
            <a:extLst>
              <a:ext uri="{FF2B5EF4-FFF2-40B4-BE49-F238E27FC236}">
                <a16:creationId xmlns:a16="http://schemas.microsoft.com/office/drawing/2014/main" id="{0F25B27A-1B2E-A518-D8DB-9DFD694A3823}"/>
              </a:ext>
            </a:extLst>
          </p:cNvPr>
          <p:cNvPicPr>
            <a:picLocks noChangeAspect="1"/>
          </p:cNvPicPr>
          <p:nvPr/>
        </p:nvPicPr>
        <p:blipFill rotWithShape="1">
          <a:blip r:embed="rId3"/>
          <a:srcRect t="18224" r="43454" b="7144"/>
          <a:stretch/>
        </p:blipFill>
        <p:spPr>
          <a:xfrm>
            <a:off x="6185725" y="2711457"/>
            <a:ext cx="5751095" cy="2710875"/>
          </a:xfrm>
          <a:prstGeom prst="rect">
            <a:avLst/>
          </a:prstGeom>
        </p:spPr>
      </p:pic>
      <p:sp>
        <p:nvSpPr>
          <p:cNvPr id="13" name="TextBox 12">
            <a:extLst>
              <a:ext uri="{FF2B5EF4-FFF2-40B4-BE49-F238E27FC236}">
                <a16:creationId xmlns:a16="http://schemas.microsoft.com/office/drawing/2014/main" id="{90828F41-8391-EB54-9198-66C2FAA58D8E}"/>
              </a:ext>
            </a:extLst>
          </p:cNvPr>
          <p:cNvSpPr txBox="1"/>
          <p:nvPr/>
        </p:nvSpPr>
        <p:spPr>
          <a:xfrm>
            <a:off x="10560385" y="5422332"/>
            <a:ext cx="1429830"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Butterworksfarm.com</a:t>
            </a:r>
          </a:p>
        </p:txBody>
      </p:sp>
    </p:spTree>
    <p:extLst>
      <p:ext uri="{BB962C8B-B14F-4D97-AF65-F5344CB8AC3E}">
        <p14:creationId xmlns:p14="http://schemas.microsoft.com/office/powerpoint/2010/main" val="834143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61AD80-1799-E408-6438-76DD5554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710" y="0"/>
            <a:ext cx="9280579" cy="6681074"/>
          </a:xfrm>
          <a:prstGeom prst="rect">
            <a:avLst/>
          </a:prstGeom>
        </p:spPr>
      </p:pic>
      <p:sp>
        <p:nvSpPr>
          <p:cNvPr id="2" name="Rectangle 1">
            <a:extLst>
              <a:ext uri="{FF2B5EF4-FFF2-40B4-BE49-F238E27FC236}">
                <a16:creationId xmlns:a16="http://schemas.microsoft.com/office/drawing/2014/main" id="{B2CF1183-F73F-C07B-9C29-5CBB5C48D46F}"/>
              </a:ext>
            </a:extLst>
          </p:cNvPr>
          <p:cNvSpPr/>
          <p:nvPr/>
        </p:nvSpPr>
        <p:spPr>
          <a:xfrm flipH="1">
            <a:off x="3107985" y="905881"/>
            <a:ext cx="583719" cy="3192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9CA1459-B555-CDFE-1256-1C823196E43B}"/>
              </a:ext>
            </a:extLst>
          </p:cNvPr>
          <p:cNvSpPr/>
          <p:nvPr/>
        </p:nvSpPr>
        <p:spPr>
          <a:xfrm flipH="1">
            <a:off x="4338439" y="905881"/>
            <a:ext cx="583719" cy="3192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579437-4FAE-76E4-52E9-BA1AF37E72D3}"/>
              </a:ext>
            </a:extLst>
          </p:cNvPr>
          <p:cNvSpPr/>
          <p:nvPr/>
        </p:nvSpPr>
        <p:spPr>
          <a:xfrm flipH="1">
            <a:off x="4958694" y="905880"/>
            <a:ext cx="583719" cy="3192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64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A7990E3-4A8A-ED1A-FFFF-FD3D40812984}"/>
              </a:ext>
            </a:extLst>
          </p:cNvPr>
          <p:cNvSpPr txBox="1">
            <a:spLocks/>
          </p:cNvSpPr>
          <p:nvPr/>
        </p:nvSpPr>
        <p:spPr>
          <a:xfrm>
            <a:off x="350982" y="2770908"/>
            <a:ext cx="11490036" cy="3759093"/>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Study 3:</a:t>
            </a:r>
          </a:p>
          <a:p>
            <a:pPr marL="457200" lvl="0" indent="-457200">
              <a:buAutoNum type="arabicParenR"/>
              <a:defRPr/>
            </a:pPr>
            <a:r>
              <a:rPr lang="en-US" sz="2400" b="1" i="1" dirty="0">
                <a:solidFill>
                  <a:prstClr val="black"/>
                </a:solidFill>
                <a:ea typeface="Cambria" panose="02040503050406030204" pitchFamily="18" charset="0"/>
              </a:rPr>
              <a:t>Identify if distinct strain types of S. chromogenes are associated with persistent IMI where qSCC is consistently elevated (HIGH SCC IMI) vs. consistently low (LOW SCC IMI)</a:t>
            </a:r>
          </a:p>
          <a:p>
            <a:pPr marL="514350" lvl="0" indent="-514350">
              <a:buAutoNum type="arabicParenR"/>
              <a:defRPr/>
            </a:pPr>
            <a:r>
              <a:rPr lang="en-US" sz="2400" b="1" i="1" dirty="0"/>
              <a:t>Identify if S. chromogenes from persistent HIGH SCC IMI are more likely to carry antimicrobial resistance genes (as determined by whole genome sequencing) vs. persistent LOW SCC IMI</a:t>
            </a:r>
          </a:p>
          <a:p>
            <a:pPr marL="514350" lvl="0" indent="-514350">
              <a:buAutoNum type="arabicParenR"/>
              <a:defRPr/>
            </a:pPr>
            <a:r>
              <a:rPr lang="en-US" sz="2400" b="1" i="1" dirty="0"/>
              <a:t>Identify if S. chromogenes from persistent HIGH SCC IMI possess a larger number of genes encoding previously-described staphylococcal VF vs. persistent LOW SCC IMI</a:t>
            </a:r>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6" name="Picture 2" descr="panoramic image of Miller farm barns at sunrise in winter">
            <a:extLst>
              <a:ext uri="{FF2B5EF4-FFF2-40B4-BE49-F238E27FC236}">
                <a16:creationId xmlns:a16="http://schemas.microsoft.com/office/drawing/2014/main" id="{73042228-1A27-198F-9363-BB97649E5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643" y="226398"/>
            <a:ext cx="9860714" cy="213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91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FBAE22-570E-B2D9-C7ED-8F0F66AA9F86}"/>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721066" y="2602189"/>
            <a:ext cx="1028375" cy="849617"/>
          </a:xfrm>
          <a:prstGeom prst="rect">
            <a:avLst/>
          </a:prstGeom>
        </p:spPr>
      </p:pic>
      <p:pic>
        <p:nvPicPr>
          <p:cNvPr id="5124" name="Picture 4" descr="Teat sample udder health">
            <a:extLst>
              <a:ext uri="{FF2B5EF4-FFF2-40B4-BE49-F238E27FC236}">
                <a16:creationId xmlns:a16="http://schemas.microsoft.com/office/drawing/2014/main" id="{17AB5284-7BC9-A4CE-1BA7-1848CC473C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53040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FE1AB3A-E374-E83F-D08C-162B50B53DFD}"/>
              </a:ext>
            </a:extLst>
          </p:cNvPr>
          <p:cNvSpPr/>
          <p:nvPr/>
        </p:nvSpPr>
        <p:spPr>
          <a:xfrm>
            <a:off x="153040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a:extLst>
              <a:ext uri="{FF2B5EF4-FFF2-40B4-BE49-F238E27FC236}">
                <a16:creationId xmlns:a16="http://schemas.microsoft.com/office/drawing/2014/main" id="{4B121520-447E-4881-88DF-A2A1530BDE93}"/>
              </a:ext>
            </a:extLst>
          </p:cNvPr>
          <p:cNvSpPr txBox="1"/>
          <p:nvPr/>
        </p:nvSpPr>
        <p:spPr>
          <a:xfrm>
            <a:off x="1215161" y="3484510"/>
            <a:ext cx="2040183" cy="276999"/>
          </a:xfrm>
          <a:prstGeom prst="rect">
            <a:avLst/>
          </a:prstGeom>
          <a:noFill/>
        </p:spPr>
        <p:txBody>
          <a:bodyPr wrap="square" rtlCol="0">
            <a:spAutoFit/>
          </a:bodyPr>
          <a:lstStyle/>
          <a:p>
            <a:pPr algn="ctr"/>
            <a:r>
              <a:rPr lang="en-US" sz="1200" b="1" i="1" dirty="0"/>
              <a:t>S. chromogenes IMI </a:t>
            </a:r>
          </a:p>
        </p:txBody>
      </p:sp>
      <p:pic>
        <p:nvPicPr>
          <p:cNvPr id="15" name="Picture 14">
            <a:extLst>
              <a:ext uri="{FF2B5EF4-FFF2-40B4-BE49-F238E27FC236}">
                <a16:creationId xmlns:a16="http://schemas.microsoft.com/office/drawing/2014/main" id="{AC7CB1C0-B2CC-9F49-4676-B3A4A1434B79}"/>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16" name="Picture 4" descr="Teat sample udder health">
            <a:extLst>
              <a:ext uri="{FF2B5EF4-FFF2-40B4-BE49-F238E27FC236}">
                <a16:creationId xmlns:a16="http://schemas.microsoft.com/office/drawing/2014/main" id="{B85394F1-143F-5395-835A-56E3048F9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0DF9DCB-4447-5A59-8B84-17625575AC63}"/>
              </a:ext>
            </a:extLst>
          </p:cNvPr>
          <p:cNvSpPr/>
          <p:nvPr/>
        </p:nvSpPr>
        <p:spPr>
          <a:xfrm>
            <a:off x="542765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a:extLst>
              <a:ext uri="{FF2B5EF4-FFF2-40B4-BE49-F238E27FC236}">
                <a16:creationId xmlns:a16="http://schemas.microsoft.com/office/drawing/2014/main" id="{85E9F825-2E97-11DE-A52F-57F3A728FA98}"/>
              </a:ext>
            </a:extLst>
          </p:cNvPr>
          <p:cNvSpPr txBox="1"/>
          <p:nvPr/>
        </p:nvSpPr>
        <p:spPr>
          <a:xfrm>
            <a:off x="5112411" y="3484510"/>
            <a:ext cx="2040183" cy="276999"/>
          </a:xfrm>
          <a:prstGeom prst="rect">
            <a:avLst/>
          </a:prstGeom>
          <a:noFill/>
        </p:spPr>
        <p:txBody>
          <a:bodyPr wrap="square" rtlCol="0">
            <a:spAutoFit/>
          </a:bodyPr>
          <a:lstStyle/>
          <a:p>
            <a:pPr algn="ctr"/>
            <a:r>
              <a:rPr lang="en-US" sz="1200" b="1" i="1" dirty="0"/>
              <a:t>S. chromogenes IMI </a:t>
            </a:r>
          </a:p>
        </p:txBody>
      </p:sp>
      <p:pic>
        <p:nvPicPr>
          <p:cNvPr id="19" name="Picture 18">
            <a:extLst>
              <a:ext uri="{FF2B5EF4-FFF2-40B4-BE49-F238E27FC236}">
                <a16:creationId xmlns:a16="http://schemas.microsoft.com/office/drawing/2014/main" id="{ADC6D17E-120D-7664-D3AE-D724C21A5E2B}"/>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125955" y="2596510"/>
            <a:ext cx="1028375" cy="849617"/>
          </a:xfrm>
          <a:prstGeom prst="rect">
            <a:avLst/>
          </a:prstGeom>
        </p:spPr>
      </p:pic>
      <p:pic>
        <p:nvPicPr>
          <p:cNvPr id="20" name="Picture 4" descr="Teat sample udder health">
            <a:extLst>
              <a:ext uri="{FF2B5EF4-FFF2-40B4-BE49-F238E27FC236}">
                <a16:creationId xmlns:a16="http://schemas.microsoft.com/office/drawing/2014/main" id="{59C6FCEE-0556-2826-7599-758578C256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8935293" y="1613143"/>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5DF840E-72C1-DEE7-E2B4-30D053385890}"/>
              </a:ext>
            </a:extLst>
          </p:cNvPr>
          <p:cNvSpPr/>
          <p:nvPr/>
        </p:nvSpPr>
        <p:spPr>
          <a:xfrm>
            <a:off x="8935293" y="3478831"/>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C3C5D625-0AEF-1116-FA7C-1F89AD493BEF}"/>
              </a:ext>
            </a:extLst>
          </p:cNvPr>
          <p:cNvSpPr txBox="1"/>
          <p:nvPr/>
        </p:nvSpPr>
        <p:spPr>
          <a:xfrm>
            <a:off x="8620050" y="3478831"/>
            <a:ext cx="2040183" cy="276999"/>
          </a:xfrm>
          <a:prstGeom prst="rect">
            <a:avLst/>
          </a:prstGeom>
          <a:noFill/>
        </p:spPr>
        <p:txBody>
          <a:bodyPr wrap="square" rtlCol="0">
            <a:spAutoFit/>
          </a:bodyPr>
          <a:lstStyle/>
          <a:p>
            <a:pPr algn="ctr"/>
            <a:r>
              <a:rPr lang="en-US" sz="1200" b="1" i="1" dirty="0"/>
              <a:t>S. chromogenes IMI </a:t>
            </a:r>
          </a:p>
        </p:txBody>
      </p:sp>
      <p:sp>
        <p:nvSpPr>
          <p:cNvPr id="23" name="Arrow: Right 22">
            <a:extLst>
              <a:ext uri="{FF2B5EF4-FFF2-40B4-BE49-F238E27FC236}">
                <a16:creationId xmlns:a16="http://schemas.microsoft.com/office/drawing/2014/main" id="{43FC2203-BDED-CCC7-5C20-6A797E7FE3C3}"/>
              </a:ext>
            </a:extLst>
          </p:cNvPr>
          <p:cNvSpPr/>
          <p:nvPr/>
        </p:nvSpPr>
        <p:spPr>
          <a:xfrm>
            <a:off x="3684758" y="2573448"/>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1E91496-A6E3-B677-F0DD-A88A7E2A3A17}"/>
              </a:ext>
            </a:extLst>
          </p:cNvPr>
          <p:cNvSpPr/>
          <p:nvPr/>
        </p:nvSpPr>
        <p:spPr>
          <a:xfrm>
            <a:off x="7582008" y="2571590"/>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EDB18D47-8FD7-8C3E-6631-65CEF6150F8B}"/>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26" name="TextBox 25">
            <a:extLst>
              <a:ext uri="{FF2B5EF4-FFF2-40B4-BE49-F238E27FC236}">
                <a16:creationId xmlns:a16="http://schemas.microsoft.com/office/drawing/2014/main" id="{99F986A6-6313-FF90-0ACB-B4D07C33CE55}"/>
              </a:ext>
            </a:extLst>
          </p:cNvPr>
          <p:cNvSpPr txBox="1"/>
          <p:nvPr/>
        </p:nvSpPr>
        <p:spPr>
          <a:xfrm>
            <a:off x="1215160" y="1336144"/>
            <a:ext cx="2040183" cy="276999"/>
          </a:xfrm>
          <a:prstGeom prst="rect">
            <a:avLst/>
          </a:prstGeom>
          <a:noFill/>
        </p:spPr>
        <p:txBody>
          <a:bodyPr wrap="square" rtlCol="0">
            <a:spAutoFit/>
          </a:bodyPr>
          <a:lstStyle/>
          <a:p>
            <a:pPr algn="ctr"/>
            <a:r>
              <a:rPr lang="en-US" sz="1200" b="1" i="1" dirty="0"/>
              <a:t>Visit 1</a:t>
            </a:r>
          </a:p>
        </p:txBody>
      </p:sp>
      <p:sp>
        <p:nvSpPr>
          <p:cNvPr id="27" name="TextBox 26">
            <a:extLst>
              <a:ext uri="{FF2B5EF4-FFF2-40B4-BE49-F238E27FC236}">
                <a16:creationId xmlns:a16="http://schemas.microsoft.com/office/drawing/2014/main" id="{92D8AF24-81FE-351B-39F0-DEF5F49F550B}"/>
              </a:ext>
            </a:extLst>
          </p:cNvPr>
          <p:cNvSpPr txBox="1"/>
          <p:nvPr/>
        </p:nvSpPr>
        <p:spPr>
          <a:xfrm>
            <a:off x="5112410" y="1337094"/>
            <a:ext cx="2040183" cy="276999"/>
          </a:xfrm>
          <a:prstGeom prst="rect">
            <a:avLst/>
          </a:prstGeom>
          <a:noFill/>
        </p:spPr>
        <p:txBody>
          <a:bodyPr wrap="square" rtlCol="0">
            <a:spAutoFit/>
          </a:bodyPr>
          <a:lstStyle/>
          <a:p>
            <a:pPr algn="ctr"/>
            <a:r>
              <a:rPr lang="en-US" sz="1200" b="1" i="1" dirty="0"/>
              <a:t>Visit 2</a:t>
            </a:r>
          </a:p>
        </p:txBody>
      </p:sp>
      <p:sp>
        <p:nvSpPr>
          <p:cNvPr id="28" name="TextBox 27">
            <a:extLst>
              <a:ext uri="{FF2B5EF4-FFF2-40B4-BE49-F238E27FC236}">
                <a16:creationId xmlns:a16="http://schemas.microsoft.com/office/drawing/2014/main" id="{2E1DF819-DBF7-54EF-99E3-3714B51CF1D8}"/>
              </a:ext>
            </a:extLst>
          </p:cNvPr>
          <p:cNvSpPr txBox="1"/>
          <p:nvPr/>
        </p:nvSpPr>
        <p:spPr>
          <a:xfrm>
            <a:off x="8620049" y="1326150"/>
            <a:ext cx="2040183" cy="276999"/>
          </a:xfrm>
          <a:prstGeom prst="rect">
            <a:avLst/>
          </a:prstGeom>
          <a:noFill/>
        </p:spPr>
        <p:txBody>
          <a:bodyPr wrap="square" rtlCol="0">
            <a:spAutoFit/>
          </a:bodyPr>
          <a:lstStyle/>
          <a:p>
            <a:pPr algn="ctr"/>
            <a:r>
              <a:rPr lang="en-US" sz="1200" b="1" i="1" dirty="0"/>
              <a:t>Visit 3</a:t>
            </a:r>
          </a:p>
        </p:txBody>
      </p:sp>
      <p:sp>
        <p:nvSpPr>
          <p:cNvPr id="30" name="TextBox 29">
            <a:extLst>
              <a:ext uri="{FF2B5EF4-FFF2-40B4-BE49-F238E27FC236}">
                <a16:creationId xmlns:a16="http://schemas.microsoft.com/office/drawing/2014/main" id="{601A8865-F326-706A-3356-E6F30F66C68C}"/>
              </a:ext>
            </a:extLst>
          </p:cNvPr>
          <p:cNvSpPr txBox="1"/>
          <p:nvPr/>
        </p:nvSpPr>
        <p:spPr>
          <a:xfrm>
            <a:off x="9181081" y="6642556"/>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Milk sample collection photo: www.topfarmers.co.nz</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
        <p:nvSpPr>
          <p:cNvPr id="31" name="Content Placeholder 3">
            <a:extLst>
              <a:ext uri="{FF2B5EF4-FFF2-40B4-BE49-F238E27FC236}">
                <a16:creationId xmlns:a16="http://schemas.microsoft.com/office/drawing/2014/main" id="{3C06A8F8-AEBC-B300-2CAC-8055D96A1C1F}"/>
              </a:ext>
            </a:extLst>
          </p:cNvPr>
          <p:cNvSpPr txBox="1">
            <a:spLocks/>
          </p:cNvSpPr>
          <p:nvPr/>
        </p:nvSpPr>
        <p:spPr>
          <a:xfrm>
            <a:off x="1530404" y="4276343"/>
            <a:ext cx="9131191" cy="2245183"/>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6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Font typeface="Arial" panose="020B0604020202020204" pitchFamily="34" charset="0"/>
              <a:buNone/>
            </a:pPr>
            <a:r>
              <a:rPr lang="en-US" sz="2000" b="1" i="1" dirty="0">
                <a:latin typeface="Calibri" panose="020F0502020204030204" pitchFamily="34" charset="0"/>
                <a:ea typeface="Calibri" panose="020F0502020204030204" pitchFamily="34" charset="0"/>
              </a:rPr>
              <a:t>Select potentially persistent S. chromogenes IMI:</a:t>
            </a: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800" i="1" dirty="0">
                <a:latin typeface="Calibri" panose="020F0502020204030204" pitchFamily="34" charset="0"/>
                <a:ea typeface="Calibri" panose="020F0502020204030204" pitchFamily="34" charset="0"/>
              </a:rPr>
              <a:t>1) ≥ 2 quarter-day observations (sequential sampling events ~30 days apart)</a:t>
            </a:r>
          </a:p>
          <a:p>
            <a:pPr marL="0" indent="0">
              <a:buSzPct val="75000"/>
              <a:buNone/>
            </a:pPr>
            <a:r>
              <a:rPr lang="en-US" sz="1800" i="1" dirty="0">
                <a:latin typeface="Calibri" panose="020F0502020204030204" pitchFamily="34" charset="0"/>
                <a:ea typeface="Calibri" panose="020F0502020204030204" pitchFamily="34" charset="0"/>
              </a:rPr>
              <a:t>2) IMI status can be determined for all associated sampling events</a:t>
            </a:r>
          </a:p>
          <a:p>
            <a:pPr marL="0" indent="0">
              <a:buSzPct val="75000"/>
              <a:buNone/>
            </a:pPr>
            <a:r>
              <a:rPr lang="en-US" sz="1800" i="1" dirty="0">
                <a:latin typeface="Calibri" panose="020F0502020204030204" pitchFamily="34" charset="0"/>
                <a:ea typeface="Calibri" panose="020F0502020204030204" pitchFamily="34" charset="0"/>
              </a:rPr>
              <a:t>3) Infected with S. chromogenes only for all associated quarter-day observations </a:t>
            </a:r>
          </a:p>
        </p:txBody>
      </p:sp>
    </p:spTree>
    <p:extLst>
      <p:ext uri="{BB962C8B-B14F-4D97-AF65-F5344CB8AC3E}">
        <p14:creationId xmlns:p14="http://schemas.microsoft.com/office/powerpoint/2010/main" val="127096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FB3B-7F86-49BD-210E-E6DA8E942B9A}"/>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pic>
        <p:nvPicPr>
          <p:cNvPr id="4" name="Picture 3">
            <a:extLst>
              <a:ext uri="{FF2B5EF4-FFF2-40B4-BE49-F238E27FC236}">
                <a16:creationId xmlns:a16="http://schemas.microsoft.com/office/drawing/2014/main" id="{CB16EE0D-CD42-77D1-298F-CC30D8704074}"/>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821978" y="2602189"/>
            <a:ext cx="1028375" cy="849617"/>
          </a:xfrm>
          <a:prstGeom prst="rect">
            <a:avLst/>
          </a:prstGeom>
        </p:spPr>
      </p:pic>
      <p:pic>
        <p:nvPicPr>
          <p:cNvPr id="5" name="Picture 4" descr="Teat sample udder health">
            <a:extLst>
              <a:ext uri="{FF2B5EF4-FFF2-40B4-BE49-F238E27FC236}">
                <a16:creationId xmlns:a16="http://schemas.microsoft.com/office/drawing/2014/main" id="{682FE6AF-0EF7-A7ED-298A-556E49E3DA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631316"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C27FBC5-745A-8054-882A-A34159560B6F}"/>
              </a:ext>
            </a:extLst>
          </p:cNvPr>
          <p:cNvSpPr/>
          <p:nvPr/>
        </p:nvSpPr>
        <p:spPr>
          <a:xfrm>
            <a:off x="1403927"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extBox 6">
            <a:extLst>
              <a:ext uri="{FF2B5EF4-FFF2-40B4-BE49-F238E27FC236}">
                <a16:creationId xmlns:a16="http://schemas.microsoft.com/office/drawing/2014/main" id="{407D488E-9378-256F-B91F-1415B4793488}"/>
              </a:ext>
            </a:extLst>
          </p:cNvPr>
          <p:cNvSpPr txBox="1"/>
          <p:nvPr/>
        </p:nvSpPr>
        <p:spPr>
          <a:xfrm>
            <a:off x="1144181"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pic>
        <p:nvPicPr>
          <p:cNvPr id="8" name="Picture 7">
            <a:extLst>
              <a:ext uri="{FF2B5EF4-FFF2-40B4-BE49-F238E27FC236}">
                <a16:creationId xmlns:a16="http://schemas.microsoft.com/office/drawing/2014/main" id="{BBB9EA8D-2ED1-32C0-FEB5-8909F293671A}"/>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9" name="Picture 4" descr="Teat sample udder health">
            <a:extLst>
              <a:ext uri="{FF2B5EF4-FFF2-40B4-BE49-F238E27FC236}">
                <a16:creationId xmlns:a16="http://schemas.microsoft.com/office/drawing/2014/main" id="{36DE7406-CFFA-5F96-9A0D-DF6DC0415D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A789E9-8F58-7B1C-26C5-B62BDB112BB7}"/>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341646" y="2602189"/>
            <a:ext cx="1028375" cy="849617"/>
          </a:xfrm>
          <a:prstGeom prst="rect">
            <a:avLst/>
          </a:prstGeom>
        </p:spPr>
      </p:pic>
      <p:pic>
        <p:nvPicPr>
          <p:cNvPr id="13" name="Picture 4" descr="Teat sample udder health">
            <a:extLst>
              <a:ext uri="{FF2B5EF4-FFF2-40B4-BE49-F238E27FC236}">
                <a16:creationId xmlns:a16="http://schemas.microsoft.com/office/drawing/2014/main" id="{BCDC0466-5A5D-119F-B2E8-B3577CB4A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915098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BAB0B84A-84DC-5347-C0DF-585DDAB9CC6C}"/>
              </a:ext>
            </a:extLst>
          </p:cNvPr>
          <p:cNvSpPr/>
          <p:nvPr/>
        </p:nvSpPr>
        <p:spPr>
          <a:xfrm>
            <a:off x="3893515" y="2888496"/>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4AB3F8D-27C8-330D-A6C2-1491CB1D5C35}"/>
              </a:ext>
            </a:extLst>
          </p:cNvPr>
          <p:cNvSpPr/>
          <p:nvPr/>
        </p:nvSpPr>
        <p:spPr>
          <a:xfrm>
            <a:off x="7689853" y="2888497"/>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D21F611-6B50-F202-0D1B-67112446919E}"/>
              </a:ext>
            </a:extLst>
          </p:cNvPr>
          <p:cNvSpPr txBox="1"/>
          <p:nvPr/>
        </p:nvSpPr>
        <p:spPr>
          <a:xfrm>
            <a:off x="1316073" y="1347857"/>
            <a:ext cx="2040183" cy="276999"/>
          </a:xfrm>
          <a:prstGeom prst="rect">
            <a:avLst/>
          </a:prstGeom>
          <a:noFill/>
        </p:spPr>
        <p:txBody>
          <a:bodyPr wrap="square" rtlCol="0">
            <a:spAutoFit/>
          </a:bodyPr>
          <a:lstStyle/>
          <a:p>
            <a:pPr algn="ctr"/>
            <a:r>
              <a:rPr lang="en-US" sz="1200" b="1" i="1" dirty="0"/>
              <a:t>Visit 1</a:t>
            </a:r>
          </a:p>
        </p:txBody>
      </p:sp>
      <p:sp>
        <p:nvSpPr>
          <p:cNvPr id="19" name="TextBox 18">
            <a:extLst>
              <a:ext uri="{FF2B5EF4-FFF2-40B4-BE49-F238E27FC236}">
                <a16:creationId xmlns:a16="http://schemas.microsoft.com/office/drawing/2014/main" id="{75861C9D-61DF-D691-1278-D7C8D6BE8B26}"/>
              </a:ext>
            </a:extLst>
          </p:cNvPr>
          <p:cNvSpPr txBox="1"/>
          <p:nvPr/>
        </p:nvSpPr>
        <p:spPr>
          <a:xfrm>
            <a:off x="5075908" y="1327153"/>
            <a:ext cx="2040183" cy="276999"/>
          </a:xfrm>
          <a:prstGeom prst="rect">
            <a:avLst/>
          </a:prstGeom>
          <a:noFill/>
        </p:spPr>
        <p:txBody>
          <a:bodyPr wrap="square" rtlCol="0">
            <a:spAutoFit/>
          </a:bodyPr>
          <a:lstStyle/>
          <a:p>
            <a:pPr algn="ctr"/>
            <a:r>
              <a:rPr lang="en-US" sz="1200" b="1" i="1" dirty="0"/>
              <a:t>Visit 2</a:t>
            </a:r>
          </a:p>
        </p:txBody>
      </p:sp>
      <p:sp>
        <p:nvSpPr>
          <p:cNvPr id="20" name="TextBox 19">
            <a:extLst>
              <a:ext uri="{FF2B5EF4-FFF2-40B4-BE49-F238E27FC236}">
                <a16:creationId xmlns:a16="http://schemas.microsoft.com/office/drawing/2014/main" id="{C02F7078-1075-7F98-F8D2-032EC242B14D}"/>
              </a:ext>
            </a:extLst>
          </p:cNvPr>
          <p:cNvSpPr txBox="1"/>
          <p:nvPr/>
        </p:nvSpPr>
        <p:spPr>
          <a:xfrm>
            <a:off x="8829392" y="1341823"/>
            <a:ext cx="2040183" cy="276999"/>
          </a:xfrm>
          <a:prstGeom prst="rect">
            <a:avLst/>
          </a:prstGeom>
          <a:noFill/>
        </p:spPr>
        <p:txBody>
          <a:bodyPr wrap="square" rtlCol="0">
            <a:spAutoFit/>
          </a:bodyPr>
          <a:lstStyle/>
          <a:p>
            <a:pPr algn="ctr"/>
            <a:r>
              <a:rPr lang="en-US" sz="1200" b="1" i="1" dirty="0"/>
              <a:t>Visit 3</a:t>
            </a:r>
          </a:p>
        </p:txBody>
      </p:sp>
      <p:sp>
        <p:nvSpPr>
          <p:cNvPr id="21" name="Rectangle 20">
            <a:extLst>
              <a:ext uri="{FF2B5EF4-FFF2-40B4-BE49-F238E27FC236}">
                <a16:creationId xmlns:a16="http://schemas.microsoft.com/office/drawing/2014/main" id="{BDC68CF2-096D-28BC-F476-373C4EA10136}"/>
              </a:ext>
            </a:extLst>
          </p:cNvPr>
          <p:cNvSpPr/>
          <p:nvPr/>
        </p:nvSpPr>
        <p:spPr>
          <a:xfrm>
            <a:off x="5204690"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D72C3602-9BC5-603D-F003-0812E5C53168}"/>
              </a:ext>
            </a:extLst>
          </p:cNvPr>
          <p:cNvSpPr txBox="1"/>
          <p:nvPr/>
        </p:nvSpPr>
        <p:spPr>
          <a:xfrm>
            <a:off x="4944944"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3" name="Rectangle 22">
            <a:extLst>
              <a:ext uri="{FF2B5EF4-FFF2-40B4-BE49-F238E27FC236}">
                <a16:creationId xmlns:a16="http://schemas.microsoft.com/office/drawing/2014/main" id="{EA42F639-2604-A20A-D316-0276B2B9EAFE}"/>
              </a:ext>
            </a:extLst>
          </p:cNvPr>
          <p:cNvSpPr/>
          <p:nvPr/>
        </p:nvSpPr>
        <p:spPr>
          <a:xfrm>
            <a:off x="8937974" y="3556548"/>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D3E1CA30-43BB-CF54-1B07-EF43089A3C4B}"/>
              </a:ext>
            </a:extLst>
          </p:cNvPr>
          <p:cNvSpPr txBox="1"/>
          <p:nvPr/>
        </p:nvSpPr>
        <p:spPr>
          <a:xfrm>
            <a:off x="8745707"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5" name="Content Placeholder 3">
            <a:extLst>
              <a:ext uri="{FF2B5EF4-FFF2-40B4-BE49-F238E27FC236}">
                <a16:creationId xmlns:a16="http://schemas.microsoft.com/office/drawing/2014/main" id="{50A4754D-188A-D30B-F2ED-27EA4F28B923}"/>
              </a:ext>
            </a:extLst>
          </p:cNvPr>
          <p:cNvSpPr txBox="1">
            <a:spLocks/>
          </p:cNvSpPr>
          <p:nvPr/>
        </p:nvSpPr>
        <p:spPr>
          <a:xfrm>
            <a:off x="1144181" y="4657702"/>
            <a:ext cx="9907542" cy="1355172"/>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r>
              <a:rPr lang="en-US" sz="1800" b="1" i="1" dirty="0">
                <a:latin typeface="Calibri" panose="020F0502020204030204" pitchFamily="34" charset="0"/>
                <a:ea typeface="Calibri" panose="020F0502020204030204" pitchFamily="34" charset="0"/>
              </a:rPr>
              <a:t>Categorize persistent S. chromogenes IMI into SCC groups:</a:t>
            </a:r>
            <a:endParaRPr lang="en-US" sz="20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600" i="1" dirty="0">
                <a:latin typeface="Calibri" panose="020F0502020204030204" pitchFamily="34" charset="0"/>
                <a:ea typeface="Calibri" panose="020F0502020204030204" pitchFamily="34" charset="0"/>
              </a:rPr>
              <a:t>1) IMI associated with </a:t>
            </a:r>
            <a:r>
              <a:rPr lang="en-US" sz="1600" b="1" i="1" dirty="0">
                <a:solidFill>
                  <a:srgbClr val="FF00FF"/>
                </a:solidFill>
                <a:latin typeface="Calibri" panose="020F0502020204030204" pitchFamily="34" charset="0"/>
                <a:ea typeface="Calibri" panose="020F0502020204030204" pitchFamily="34" charset="0"/>
              </a:rPr>
              <a:t>HIGH SCC</a:t>
            </a:r>
            <a:r>
              <a:rPr lang="en-US" sz="1600" i="1" dirty="0">
                <a:latin typeface="Calibri" panose="020F0502020204030204" pitchFamily="34" charset="0"/>
                <a:ea typeface="Calibri" panose="020F0502020204030204" pitchFamily="34" charset="0"/>
              </a:rPr>
              <a:t>, where all quarter-day observations had an associated SCC of ≥200,000 cells/mL</a:t>
            </a:r>
          </a:p>
          <a:p>
            <a:pPr marL="0" indent="0">
              <a:buSzPct val="75000"/>
              <a:buNone/>
            </a:pPr>
            <a:r>
              <a:rPr lang="en-US" sz="1600" i="1" dirty="0">
                <a:latin typeface="Calibri" panose="020F0502020204030204" pitchFamily="34" charset="0"/>
                <a:ea typeface="Calibri" panose="020F0502020204030204" pitchFamily="34" charset="0"/>
              </a:rPr>
              <a:t>2) IMI associated with </a:t>
            </a:r>
            <a:r>
              <a:rPr lang="en-US" sz="1600" b="1" i="1" dirty="0">
                <a:solidFill>
                  <a:srgbClr val="0066FF"/>
                </a:solidFill>
                <a:latin typeface="Calibri" panose="020F0502020204030204" pitchFamily="34" charset="0"/>
                <a:ea typeface="Calibri" panose="020F0502020204030204" pitchFamily="34" charset="0"/>
              </a:rPr>
              <a:t>LOW SCC</a:t>
            </a:r>
            <a:r>
              <a:rPr lang="en-US" sz="1600" i="1" dirty="0">
                <a:latin typeface="Calibri" panose="020F0502020204030204" pitchFamily="34" charset="0"/>
                <a:ea typeface="Calibri" panose="020F0502020204030204" pitchFamily="34" charset="0"/>
              </a:rPr>
              <a:t>, where all quarter-day observations had an associated SCC of &lt;200,000 cells/mL</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b="1" i="1" dirty="0">
              <a:solidFill>
                <a:schemeClr val="bg1">
                  <a:lumMod val="75000"/>
                </a:schemeClr>
              </a:solidFill>
            </a:endParaRPr>
          </a:p>
          <a:p>
            <a:pPr lvl="1">
              <a:buFont typeface="Wingdings" panose="05000000000000000000" pitchFamily="2" charset="2"/>
              <a:buChar char="ü"/>
            </a:pPr>
            <a:endParaRPr lang="en-US" sz="1600" dirty="0"/>
          </a:p>
        </p:txBody>
      </p:sp>
      <p:sp>
        <p:nvSpPr>
          <p:cNvPr id="3" name="TextBox 2">
            <a:extLst>
              <a:ext uri="{FF2B5EF4-FFF2-40B4-BE49-F238E27FC236}">
                <a16:creationId xmlns:a16="http://schemas.microsoft.com/office/drawing/2014/main" id="{5CF4DEDF-5FA2-ADAD-6D13-3E2E0B40F840}"/>
              </a:ext>
            </a:extLst>
          </p:cNvPr>
          <p:cNvSpPr txBox="1"/>
          <p:nvPr/>
        </p:nvSpPr>
        <p:spPr>
          <a:xfrm>
            <a:off x="9181081" y="6642556"/>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Milk sample collection photo: www.topfarmers.co.nz</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640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0E7179-1407-9BD3-6009-BCBF301D4E80}"/>
              </a:ext>
            </a:extLst>
          </p:cNvPr>
          <p:cNvPicPr>
            <a:picLocks noChangeAspect="1"/>
          </p:cNvPicPr>
          <p:nvPr/>
        </p:nvPicPr>
        <p:blipFill rotWithShape="1">
          <a:blip r:embed="rId3">
            <a:extLst>
              <a:ext uri="{28A0092B-C50C-407E-A947-70E740481C1C}">
                <a14:useLocalDpi xmlns:a14="http://schemas.microsoft.com/office/drawing/2010/main" val="0"/>
              </a:ext>
            </a:extLst>
          </a:blip>
          <a:srcRect r="44631" b="3365"/>
          <a:stretch/>
        </p:blipFill>
        <p:spPr>
          <a:xfrm>
            <a:off x="7606319" y="1424197"/>
            <a:ext cx="3745171" cy="4884239"/>
          </a:xfrm>
          <a:prstGeom prst="rect">
            <a:avLst/>
          </a:prstGeom>
        </p:spPr>
      </p:pic>
      <p:sp>
        <p:nvSpPr>
          <p:cNvPr id="5" name="Title 1">
            <a:extLst>
              <a:ext uri="{FF2B5EF4-FFF2-40B4-BE49-F238E27FC236}">
                <a16:creationId xmlns:a16="http://schemas.microsoft.com/office/drawing/2014/main" id="{2012E7EB-EBA1-8F7A-12A8-2915E7E48731}"/>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Confirming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7" name="Content Placeholder 3">
            <a:extLst>
              <a:ext uri="{FF2B5EF4-FFF2-40B4-BE49-F238E27FC236}">
                <a16:creationId xmlns:a16="http://schemas.microsoft.com/office/drawing/2014/main" id="{4462C386-E22D-BA15-71A7-87443CEC1C86}"/>
              </a:ext>
            </a:extLst>
          </p:cNvPr>
          <p:cNvSpPr txBox="1">
            <a:spLocks/>
          </p:cNvSpPr>
          <p:nvPr/>
        </p:nvSpPr>
        <p:spPr>
          <a:xfrm>
            <a:off x="255180" y="1505527"/>
            <a:ext cx="7076417" cy="4207844"/>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Strain-typing to confirm persistent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75 potentially persistent HIGH and LOW SCC IMI</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198 associated isolates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Confirm all isolates associated with each S. chromogenes IMI truly persistent</a:t>
            </a:r>
            <a:endParaRPr lang="en-US" sz="2000"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Random amplification of polymorphic DNA (RAPD-PCR)</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All isolates from a given persistent IMI analyzed in the same PCR, same gel</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banding pattern, number, size of bands = same RAPD type</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RAPD type = persistently infected with same strain</a:t>
            </a: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sp>
        <p:nvSpPr>
          <p:cNvPr id="8" name="Rectangle 7">
            <a:extLst>
              <a:ext uri="{FF2B5EF4-FFF2-40B4-BE49-F238E27FC236}">
                <a16:creationId xmlns:a16="http://schemas.microsoft.com/office/drawing/2014/main" id="{B7FB2005-5F7F-01A7-B91C-E6C9A4990BEB}"/>
              </a:ext>
            </a:extLst>
          </p:cNvPr>
          <p:cNvSpPr/>
          <p:nvPr/>
        </p:nvSpPr>
        <p:spPr>
          <a:xfrm>
            <a:off x="8562110" y="1644074"/>
            <a:ext cx="1357746" cy="40692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921D32-D2ED-8C08-0EB3-067F44B53C32}"/>
              </a:ext>
            </a:extLst>
          </p:cNvPr>
          <p:cNvSpPr/>
          <p:nvPr/>
        </p:nvSpPr>
        <p:spPr>
          <a:xfrm>
            <a:off x="9956800" y="1644073"/>
            <a:ext cx="1357746" cy="4069297"/>
          </a:xfrm>
          <a:prstGeom prst="rect">
            <a:avLst/>
          </a:prstGeom>
          <a:noFill/>
          <a:ln w="28575">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2961E16-EF66-1CEF-A8B8-993C139FD8CC}"/>
              </a:ext>
            </a:extLst>
          </p:cNvPr>
          <p:cNvSpPr txBox="1"/>
          <p:nvPr/>
        </p:nvSpPr>
        <p:spPr>
          <a:xfrm>
            <a:off x="8220891" y="1395636"/>
            <a:ext cx="2040183" cy="276999"/>
          </a:xfrm>
          <a:prstGeom prst="rect">
            <a:avLst/>
          </a:prstGeom>
          <a:noFill/>
        </p:spPr>
        <p:txBody>
          <a:bodyPr wrap="square" rtlCol="0">
            <a:spAutoFit/>
          </a:bodyPr>
          <a:lstStyle/>
          <a:p>
            <a:pPr algn="ctr"/>
            <a:r>
              <a:rPr lang="en-US" sz="1200" b="1" dirty="0">
                <a:solidFill>
                  <a:srgbClr val="FF0000"/>
                </a:solidFill>
              </a:rPr>
              <a:t>Cow A RH</a:t>
            </a:r>
          </a:p>
        </p:txBody>
      </p:sp>
      <p:sp>
        <p:nvSpPr>
          <p:cNvPr id="13" name="TextBox 12">
            <a:extLst>
              <a:ext uri="{FF2B5EF4-FFF2-40B4-BE49-F238E27FC236}">
                <a16:creationId xmlns:a16="http://schemas.microsoft.com/office/drawing/2014/main" id="{13DBAEE3-9DA4-1BBA-31BA-965569C2F301}"/>
              </a:ext>
            </a:extLst>
          </p:cNvPr>
          <p:cNvSpPr txBox="1"/>
          <p:nvPr/>
        </p:nvSpPr>
        <p:spPr>
          <a:xfrm>
            <a:off x="9615581" y="1395636"/>
            <a:ext cx="2040183" cy="276999"/>
          </a:xfrm>
          <a:prstGeom prst="rect">
            <a:avLst/>
          </a:prstGeom>
          <a:noFill/>
        </p:spPr>
        <p:txBody>
          <a:bodyPr wrap="square" rtlCol="0">
            <a:spAutoFit/>
          </a:bodyPr>
          <a:lstStyle/>
          <a:p>
            <a:pPr algn="ctr"/>
            <a:r>
              <a:rPr lang="en-US" sz="1200" b="1" dirty="0">
                <a:solidFill>
                  <a:srgbClr val="0066FF"/>
                </a:solidFill>
              </a:rPr>
              <a:t>Cow B LF</a:t>
            </a:r>
          </a:p>
        </p:txBody>
      </p:sp>
      <p:sp>
        <p:nvSpPr>
          <p:cNvPr id="14" name="TextBox 13">
            <a:extLst>
              <a:ext uri="{FF2B5EF4-FFF2-40B4-BE49-F238E27FC236}">
                <a16:creationId xmlns:a16="http://schemas.microsoft.com/office/drawing/2014/main" id="{6224AC04-BC66-5751-7783-6053FF340D3E}"/>
              </a:ext>
            </a:extLst>
          </p:cNvPr>
          <p:cNvSpPr txBox="1"/>
          <p:nvPr/>
        </p:nvSpPr>
        <p:spPr>
          <a:xfrm>
            <a:off x="8401720" y="1996994"/>
            <a:ext cx="810182" cy="230832"/>
          </a:xfrm>
          <a:prstGeom prst="rect">
            <a:avLst/>
          </a:prstGeom>
          <a:noFill/>
        </p:spPr>
        <p:txBody>
          <a:bodyPr wrap="square" rtlCol="0">
            <a:spAutoFit/>
          </a:bodyPr>
          <a:lstStyle/>
          <a:p>
            <a:pPr algn="ctr"/>
            <a:r>
              <a:rPr lang="en-US" sz="900" b="1" dirty="0">
                <a:solidFill>
                  <a:srgbClr val="FF0000"/>
                </a:solidFill>
              </a:rPr>
              <a:t>visit 1</a:t>
            </a:r>
          </a:p>
        </p:txBody>
      </p:sp>
      <p:sp>
        <p:nvSpPr>
          <p:cNvPr id="15" name="TextBox 14">
            <a:extLst>
              <a:ext uri="{FF2B5EF4-FFF2-40B4-BE49-F238E27FC236}">
                <a16:creationId xmlns:a16="http://schemas.microsoft.com/office/drawing/2014/main" id="{A1DD70C4-C22E-2CB6-46E6-D99EC60ED067}"/>
              </a:ext>
            </a:extLst>
          </p:cNvPr>
          <p:cNvSpPr txBox="1"/>
          <p:nvPr/>
        </p:nvSpPr>
        <p:spPr>
          <a:xfrm>
            <a:off x="8863344" y="1995547"/>
            <a:ext cx="789182" cy="230832"/>
          </a:xfrm>
          <a:prstGeom prst="rect">
            <a:avLst/>
          </a:prstGeom>
          <a:noFill/>
        </p:spPr>
        <p:txBody>
          <a:bodyPr wrap="square" rtlCol="0">
            <a:spAutoFit/>
          </a:bodyPr>
          <a:lstStyle/>
          <a:p>
            <a:pPr algn="ctr"/>
            <a:r>
              <a:rPr lang="en-US" sz="900" b="1" dirty="0">
                <a:solidFill>
                  <a:srgbClr val="FF0000"/>
                </a:solidFill>
              </a:rPr>
              <a:t>visit 2</a:t>
            </a:r>
          </a:p>
        </p:txBody>
      </p:sp>
      <p:sp>
        <p:nvSpPr>
          <p:cNvPr id="16" name="TextBox 15">
            <a:extLst>
              <a:ext uri="{FF2B5EF4-FFF2-40B4-BE49-F238E27FC236}">
                <a16:creationId xmlns:a16="http://schemas.microsoft.com/office/drawing/2014/main" id="{7B83ECAF-5C2E-149D-60E7-9435A170DC58}"/>
              </a:ext>
            </a:extLst>
          </p:cNvPr>
          <p:cNvSpPr txBox="1"/>
          <p:nvPr/>
        </p:nvSpPr>
        <p:spPr>
          <a:xfrm>
            <a:off x="9320520" y="1994100"/>
            <a:ext cx="729933" cy="230832"/>
          </a:xfrm>
          <a:prstGeom prst="rect">
            <a:avLst/>
          </a:prstGeom>
          <a:noFill/>
        </p:spPr>
        <p:txBody>
          <a:bodyPr wrap="square" rtlCol="0">
            <a:spAutoFit/>
          </a:bodyPr>
          <a:lstStyle/>
          <a:p>
            <a:pPr algn="ctr"/>
            <a:r>
              <a:rPr lang="en-US" sz="900" b="1" dirty="0">
                <a:solidFill>
                  <a:srgbClr val="FF0000"/>
                </a:solidFill>
              </a:rPr>
              <a:t>visit 3</a:t>
            </a:r>
          </a:p>
        </p:txBody>
      </p:sp>
      <p:sp>
        <p:nvSpPr>
          <p:cNvPr id="17" name="TextBox 16">
            <a:extLst>
              <a:ext uri="{FF2B5EF4-FFF2-40B4-BE49-F238E27FC236}">
                <a16:creationId xmlns:a16="http://schemas.microsoft.com/office/drawing/2014/main" id="{765B1524-059E-BD18-3E90-B7F623134E1E}"/>
              </a:ext>
            </a:extLst>
          </p:cNvPr>
          <p:cNvSpPr txBox="1"/>
          <p:nvPr/>
        </p:nvSpPr>
        <p:spPr>
          <a:xfrm>
            <a:off x="9763100" y="1995547"/>
            <a:ext cx="810182" cy="230832"/>
          </a:xfrm>
          <a:prstGeom prst="rect">
            <a:avLst/>
          </a:prstGeom>
          <a:noFill/>
        </p:spPr>
        <p:txBody>
          <a:bodyPr wrap="square" rtlCol="0">
            <a:spAutoFit/>
          </a:bodyPr>
          <a:lstStyle/>
          <a:p>
            <a:pPr algn="ctr"/>
            <a:r>
              <a:rPr lang="en-US" sz="900" b="1" dirty="0">
                <a:solidFill>
                  <a:srgbClr val="0066FF"/>
                </a:solidFill>
              </a:rPr>
              <a:t>visit 1</a:t>
            </a:r>
          </a:p>
        </p:txBody>
      </p:sp>
      <p:sp>
        <p:nvSpPr>
          <p:cNvPr id="18" name="TextBox 17">
            <a:extLst>
              <a:ext uri="{FF2B5EF4-FFF2-40B4-BE49-F238E27FC236}">
                <a16:creationId xmlns:a16="http://schemas.microsoft.com/office/drawing/2014/main" id="{0775C462-A57B-F824-6BFF-D96D2D79CA2C}"/>
              </a:ext>
            </a:extLst>
          </p:cNvPr>
          <p:cNvSpPr txBox="1"/>
          <p:nvPr/>
        </p:nvSpPr>
        <p:spPr>
          <a:xfrm>
            <a:off x="10199002" y="1995547"/>
            <a:ext cx="789182" cy="230832"/>
          </a:xfrm>
          <a:prstGeom prst="rect">
            <a:avLst/>
          </a:prstGeom>
          <a:noFill/>
        </p:spPr>
        <p:txBody>
          <a:bodyPr wrap="square" rtlCol="0">
            <a:spAutoFit/>
          </a:bodyPr>
          <a:lstStyle/>
          <a:p>
            <a:pPr algn="ctr"/>
            <a:r>
              <a:rPr lang="en-US" sz="900" b="1" dirty="0">
                <a:solidFill>
                  <a:srgbClr val="0066FF"/>
                </a:solidFill>
              </a:rPr>
              <a:t>visit 2</a:t>
            </a:r>
          </a:p>
        </p:txBody>
      </p:sp>
      <p:sp>
        <p:nvSpPr>
          <p:cNvPr id="19" name="TextBox 18">
            <a:extLst>
              <a:ext uri="{FF2B5EF4-FFF2-40B4-BE49-F238E27FC236}">
                <a16:creationId xmlns:a16="http://schemas.microsoft.com/office/drawing/2014/main" id="{DA0AE1C3-3376-C921-4ECD-E40A732733B9}"/>
              </a:ext>
            </a:extLst>
          </p:cNvPr>
          <p:cNvSpPr txBox="1"/>
          <p:nvPr/>
        </p:nvSpPr>
        <p:spPr>
          <a:xfrm>
            <a:off x="10639203" y="1995547"/>
            <a:ext cx="789182" cy="230832"/>
          </a:xfrm>
          <a:prstGeom prst="rect">
            <a:avLst/>
          </a:prstGeom>
          <a:noFill/>
        </p:spPr>
        <p:txBody>
          <a:bodyPr wrap="square" rtlCol="0">
            <a:spAutoFit/>
          </a:bodyPr>
          <a:lstStyle/>
          <a:p>
            <a:pPr algn="ctr"/>
            <a:r>
              <a:rPr lang="en-US" sz="900" b="1" dirty="0">
                <a:solidFill>
                  <a:srgbClr val="0066FF"/>
                </a:solidFill>
              </a:rPr>
              <a:t>visit 3</a:t>
            </a:r>
          </a:p>
        </p:txBody>
      </p:sp>
    </p:spTree>
    <p:extLst>
      <p:ext uri="{BB962C8B-B14F-4D97-AF65-F5344CB8AC3E}">
        <p14:creationId xmlns:p14="http://schemas.microsoft.com/office/powerpoint/2010/main" val="177686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3A4D8C-4E76-64B9-216D-CC353BD9A612}"/>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Isolate selection</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4E51A2B1-37C2-FB12-189A-70FA23126236}"/>
              </a:ext>
            </a:extLst>
          </p:cNvPr>
          <p:cNvSpPr txBox="1">
            <a:spLocks/>
          </p:cNvSpPr>
          <p:nvPr/>
        </p:nvSpPr>
        <p:spPr>
          <a:xfrm>
            <a:off x="429355" y="1574500"/>
            <a:ext cx="8011365" cy="4207844"/>
          </a:xfrm>
          <a:prstGeom prst="rect">
            <a:avLst/>
          </a:prstGeom>
          <a:noFill/>
          <a:ln>
            <a:noFill/>
          </a:ln>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a:t>
            </a:r>
            <a:r>
              <a:rPr lang="en-US" sz="2400" b="1" i="1" dirty="0">
                <a:solidFill>
                  <a:srgbClr val="FF00FF"/>
                </a:solidFill>
                <a:latin typeface="Calibri" panose="020F0502020204030204" pitchFamily="34" charset="0"/>
                <a:ea typeface="Calibri" panose="020F0502020204030204" pitchFamily="34" charset="0"/>
              </a:rPr>
              <a:t>HIGH</a:t>
            </a:r>
            <a:r>
              <a:rPr lang="en-US" sz="2400" b="1" i="1" dirty="0">
                <a:latin typeface="Calibri" panose="020F0502020204030204" pitchFamily="34" charset="0"/>
                <a:ea typeface="Calibri" panose="020F0502020204030204" pitchFamily="34" charset="0"/>
              </a:rPr>
              <a:t> and </a:t>
            </a:r>
            <a:r>
              <a:rPr lang="en-US" sz="2400" b="1" i="1" dirty="0">
                <a:solidFill>
                  <a:srgbClr val="0066FF"/>
                </a:solidFill>
                <a:latin typeface="Calibri" panose="020F0502020204030204" pitchFamily="34" charset="0"/>
                <a:ea typeface="Calibri" panose="020F0502020204030204" pitchFamily="34" charset="0"/>
              </a:rPr>
              <a:t>LOW</a:t>
            </a:r>
            <a:r>
              <a:rPr lang="en-US" sz="2400" b="1" i="1" dirty="0">
                <a:latin typeface="Calibri" panose="020F0502020204030204" pitchFamily="34" charset="0"/>
                <a:ea typeface="Calibri" panose="020F0502020204030204" pitchFamily="34" charset="0"/>
              </a:rPr>
              <a:t> </a:t>
            </a:r>
            <a:r>
              <a:rPr lang="en-US" sz="2400" b="1" i="1" dirty="0">
                <a:solidFill>
                  <a:srgbClr val="0066FF"/>
                </a:solidFill>
                <a:latin typeface="Calibri" panose="020F0502020204030204" pitchFamily="34" charset="0"/>
                <a:ea typeface="Calibri" panose="020F0502020204030204" pitchFamily="34" charset="0"/>
              </a:rPr>
              <a:t>SCC </a:t>
            </a:r>
            <a:r>
              <a:rPr lang="en-US" sz="2400" b="1" i="1" dirty="0">
                <a:latin typeface="Calibri" panose="020F0502020204030204" pitchFamily="34" charset="0"/>
                <a:ea typeface="Calibri" panose="020F0502020204030204" pitchFamily="34" charset="0"/>
              </a:rPr>
              <a:t>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a:t>
            </a:r>
            <a:r>
              <a:rPr lang="en-US"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 identified</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 matched to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Paired by:</a:t>
            </a:r>
          </a:p>
          <a:p>
            <a:pPr lvl="1">
              <a:buSzPct val="75000"/>
              <a:buFont typeface="Wingdings" panose="05000000000000000000" pitchFamily="2" charset="2"/>
              <a:buChar char="§"/>
            </a:pP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When possible:</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Different quarter belonging to same cow</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farm</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facility type (TS vs. BP)</a:t>
            </a:r>
          </a:p>
          <a:p>
            <a:pPr lvl="2">
              <a:lnSpc>
                <a:spcPts val="50"/>
              </a:lnSpc>
              <a:buSzPct val="75000"/>
              <a:buFont typeface="Wingdings" panose="05000000000000000000" pitchFamily="2" charset="2"/>
              <a:buChar char="§"/>
            </a:pPr>
            <a:endPar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Days in milk</a:t>
            </a: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Parity</a:t>
            </a: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representative isolate for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Three quarter day observations =  middle isolate in series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Two quarter day observations = arbitrary selection of first or second</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39AFA9AD-3B6B-B10D-6DC5-B9F40556434D}"/>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8154818" y="4817130"/>
            <a:ext cx="745478" cy="615895"/>
          </a:xfrm>
          <a:prstGeom prst="rect">
            <a:avLst/>
          </a:prstGeom>
        </p:spPr>
      </p:pic>
      <p:grpSp>
        <p:nvGrpSpPr>
          <p:cNvPr id="19" name="Group 18">
            <a:extLst>
              <a:ext uri="{FF2B5EF4-FFF2-40B4-BE49-F238E27FC236}">
                <a16:creationId xmlns:a16="http://schemas.microsoft.com/office/drawing/2014/main" id="{10F0602E-1295-AA8C-A754-AFDD80BD9A38}"/>
              </a:ext>
            </a:extLst>
          </p:cNvPr>
          <p:cNvGrpSpPr/>
          <p:nvPr/>
        </p:nvGrpSpPr>
        <p:grpSpPr>
          <a:xfrm>
            <a:off x="7906947" y="5552776"/>
            <a:ext cx="1237230" cy="230832"/>
            <a:chOff x="8299217" y="3649975"/>
            <a:chExt cx="1333064" cy="230832"/>
          </a:xfrm>
        </p:grpSpPr>
        <p:sp>
          <p:nvSpPr>
            <p:cNvPr id="6" name="Rectangle 5">
              <a:extLst>
                <a:ext uri="{FF2B5EF4-FFF2-40B4-BE49-F238E27FC236}">
                  <a16:creationId xmlns:a16="http://schemas.microsoft.com/office/drawing/2014/main" id="{1064429C-910A-6E53-7CE1-DDC331BCDAB9}"/>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5039C4A9-A15B-55F7-7CFD-DAEB806FC3F3}"/>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 name="Picture 7">
            <a:extLst>
              <a:ext uri="{FF2B5EF4-FFF2-40B4-BE49-F238E27FC236}">
                <a16:creationId xmlns:a16="http://schemas.microsoft.com/office/drawing/2014/main" id="{7BDBD517-C90F-EF2E-2F7B-F9F9375C89B5}"/>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341147" y="4817130"/>
            <a:ext cx="745478" cy="615895"/>
          </a:xfrm>
          <a:prstGeom prst="rect">
            <a:avLst/>
          </a:prstGeom>
        </p:spPr>
      </p:pic>
      <p:pic>
        <p:nvPicPr>
          <p:cNvPr id="11" name="Picture 10">
            <a:extLst>
              <a:ext uri="{FF2B5EF4-FFF2-40B4-BE49-F238E27FC236}">
                <a16:creationId xmlns:a16="http://schemas.microsoft.com/office/drawing/2014/main" id="{6F4F34BA-850A-9667-3F80-01CCB401973E}"/>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0588746" y="4817130"/>
            <a:ext cx="745478" cy="615895"/>
          </a:xfrm>
          <a:prstGeom prst="rect">
            <a:avLst/>
          </a:prstGeom>
        </p:spPr>
      </p:pic>
      <p:sp>
        <p:nvSpPr>
          <p:cNvPr id="14" name="Arrow: Right 13">
            <a:extLst>
              <a:ext uri="{FF2B5EF4-FFF2-40B4-BE49-F238E27FC236}">
                <a16:creationId xmlns:a16="http://schemas.microsoft.com/office/drawing/2014/main" id="{8B81E244-8A6C-4AF2-A253-F725BBE0E7D1}"/>
              </a:ext>
            </a:extLst>
          </p:cNvPr>
          <p:cNvSpPr/>
          <p:nvPr/>
        </p:nvSpPr>
        <p:spPr>
          <a:xfrm>
            <a:off x="8948868" y="5035725"/>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9A27575-639B-BE38-1279-EEB48DB0A28D}"/>
              </a:ext>
            </a:extLst>
          </p:cNvPr>
          <p:cNvSpPr/>
          <p:nvPr/>
        </p:nvSpPr>
        <p:spPr>
          <a:xfrm>
            <a:off x="10196467" y="5035724"/>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C1E8231-4904-71B4-B26A-EC5F0DEA396A}"/>
              </a:ext>
            </a:extLst>
          </p:cNvPr>
          <p:cNvGrpSpPr/>
          <p:nvPr/>
        </p:nvGrpSpPr>
        <p:grpSpPr>
          <a:xfrm>
            <a:off x="9058161" y="5552776"/>
            <a:ext cx="1310102" cy="230832"/>
            <a:chOff x="8299217" y="3649975"/>
            <a:chExt cx="1333064" cy="230832"/>
          </a:xfrm>
        </p:grpSpPr>
        <p:sp>
          <p:nvSpPr>
            <p:cNvPr id="21" name="Rectangle 20">
              <a:extLst>
                <a:ext uri="{FF2B5EF4-FFF2-40B4-BE49-F238E27FC236}">
                  <a16:creationId xmlns:a16="http://schemas.microsoft.com/office/drawing/2014/main" id="{67403F34-60BE-0EF1-2E4C-F09D0A6A91FE}"/>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TextBox 21">
              <a:extLst>
                <a:ext uri="{FF2B5EF4-FFF2-40B4-BE49-F238E27FC236}">
                  <a16:creationId xmlns:a16="http://schemas.microsoft.com/office/drawing/2014/main" id="{3E5DA5EE-A350-FB80-3D64-1FBD4D136AB5}"/>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grpSp>
        <p:nvGrpSpPr>
          <p:cNvPr id="23" name="Group 22">
            <a:extLst>
              <a:ext uri="{FF2B5EF4-FFF2-40B4-BE49-F238E27FC236}">
                <a16:creationId xmlns:a16="http://schemas.microsoft.com/office/drawing/2014/main" id="{D7DF820E-BE4E-8561-6AFF-F93A27048AC9}"/>
              </a:ext>
            </a:extLst>
          </p:cNvPr>
          <p:cNvGrpSpPr/>
          <p:nvPr/>
        </p:nvGrpSpPr>
        <p:grpSpPr>
          <a:xfrm>
            <a:off x="10276604" y="5562366"/>
            <a:ext cx="1333064" cy="230832"/>
            <a:chOff x="8299217" y="3649975"/>
            <a:chExt cx="1333064" cy="230832"/>
          </a:xfrm>
        </p:grpSpPr>
        <p:sp>
          <p:nvSpPr>
            <p:cNvPr id="24" name="Rectangle 23">
              <a:extLst>
                <a:ext uri="{FF2B5EF4-FFF2-40B4-BE49-F238E27FC236}">
                  <a16:creationId xmlns:a16="http://schemas.microsoft.com/office/drawing/2014/main" id="{6BD51914-B425-D94C-CF3B-3EEFFCF8C595}"/>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a:extLst>
                <a:ext uri="{FF2B5EF4-FFF2-40B4-BE49-F238E27FC236}">
                  <a16:creationId xmlns:a16="http://schemas.microsoft.com/office/drawing/2014/main" id="{13C5EB1B-1BC8-FDD3-D913-AC84778E2D6A}"/>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194" name="Picture 2" descr="CollectA by Breyer Jersey Cow">
            <a:extLst>
              <a:ext uri="{FF2B5EF4-FFF2-40B4-BE49-F238E27FC236}">
                <a16:creationId xmlns:a16="http://schemas.microsoft.com/office/drawing/2014/main" id="{DA960395-CC44-DF69-00E9-C21CA1C27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4038" y="997058"/>
            <a:ext cx="1077638" cy="10776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To Know About Buying a Farm | Bankrate">
            <a:extLst>
              <a:ext uri="{FF2B5EF4-FFF2-40B4-BE49-F238E27FC236}">
                <a16:creationId xmlns:a16="http://schemas.microsoft.com/office/drawing/2014/main" id="{A8E429CF-576B-43E1-7C26-BF0D566BD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868" y="2014491"/>
            <a:ext cx="1561046" cy="8780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4253049E-586E-9F38-69E2-22D7D528129C}"/>
              </a:ext>
            </a:extLst>
          </p:cNvPr>
          <p:cNvPicPr>
            <a:picLocks noChangeAspect="1"/>
          </p:cNvPicPr>
          <p:nvPr/>
        </p:nvPicPr>
        <p:blipFill rotWithShape="1">
          <a:blip r:embed="rId6"/>
          <a:srcRect b="17117"/>
          <a:stretch/>
        </p:blipFill>
        <p:spPr>
          <a:xfrm>
            <a:off x="10349260" y="3072940"/>
            <a:ext cx="1083737" cy="1197650"/>
          </a:xfrm>
          <a:prstGeom prst="rect">
            <a:avLst/>
          </a:prstGeom>
        </p:spPr>
      </p:pic>
      <p:sp>
        <p:nvSpPr>
          <p:cNvPr id="30" name="Arrow: Bent-Up 29">
            <a:extLst>
              <a:ext uri="{FF2B5EF4-FFF2-40B4-BE49-F238E27FC236}">
                <a16:creationId xmlns:a16="http://schemas.microsoft.com/office/drawing/2014/main" id="{F6ADA4F4-9A69-17C9-C7E7-C63E10533C6A}"/>
              </a:ext>
            </a:extLst>
          </p:cNvPr>
          <p:cNvSpPr/>
          <p:nvPr/>
        </p:nvSpPr>
        <p:spPr>
          <a:xfrm rot="5400000">
            <a:off x="8494097" y="2023076"/>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Bent-Up 30">
            <a:extLst>
              <a:ext uri="{FF2B5EF4-FFF2-40B4-BE49-F238E27FC236}">
                <a16:creationId xmlns:a16="http://schemas.microsoft.com/office/drawing/2014/main" id="{4649EC68-417C-1F58-E8AC-AFF44526B562}"/>
              </a:ext>
            </a:extLst>
          </p:cNvPr>
          <p:cNvSpPr/>
          <p:nvPr/>
        </p:nvSpPr>
        <p:spPr>
          <a:xfrm rot="5400000">
            <a:off x="9951165" y="2971619"/>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0BAA61-1AD3-C763-CA4F-E033014D1ACC}"/>
              </a:ext>
            </a:extLst>
          </p:cNvPr>
          <p:cNvSpPr/>
          <p:nvPr/>
        </p:nvSpPr>
        <p:spPr>
          <a:xfrm>
            <a:off x="8795961" y="4369543"/>
            <a:ext cx="1834502" cy="1865746"/>
          </a:xfrm>
          <a:prstGeom prst="ellipse">
            <a:avLst/>
          </a:prstGeom>
          <a:noFill/>
          <a:ln w="76200">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B1F2CE-8399-0D8D-DA0D-783A9C8369A7}"/>
              </a:ext>
            </a:extLst>
          </p:cNvPr>
          <p:cNvSpPr txBox="1"/>
          <p:nvPr/>
        </p:nvSpPr>
        <p:spPr>
          <a:xfrm>
            <a:off x="5735279" y="1857573"/>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Breyerhorses.com</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FF7BFB96-D12D-E172-2591-79D9B56B87FA}"/>
              </a:ext>
            </a:extLst>
          </p:cNvPr>
          <p:cNvSpPr txBox="1"/>
          <p:nvPr/>
        </p:nvSpPr>
        <p:spPr>
          <a:xfrm>
            <a:off x="6522108" y="2880416"/>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Bankrate.com</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97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DC6CA5-FD12-28FF-24EC-11C43100CC74}"/>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WGS and MLST</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C340797D-883C-FFCA-0B86-6CFFF621A91C}"/>
              </a:ext>
            </a:extLst>
          </p:cNvPr>
          <p:cNvSpPr txBox="1">
            <a:spLocks/>
          </p:cNvSpPr>
          <p:nvPr/>
        </p:nvSpPr>
        <p:spPr>
          <a:xfrm>
            <a:off x="533990" y="1302327"/>
            <a:ext cx="7484893" cy="4973012"/>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representative S. chromogenes isolates submitted for WGS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from persistently </a:t>
            </a:r>
            <a:r>
              <a:rPr lang="en-US" sz="16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IMI </a:t>
            </a: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15 from </a:t>
            </a:r>
            <a:r>
              <a:rPr lang="en-US" sz="16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DNA extraction from blood agar plates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Hybrid assembly of genomes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Long-read sequencing (Oxford Nanopore)</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Paired-end sequencing (Illumina)</a:t>
            </a:r>
            <a:endParaRPr lang="en-US" sz="14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In silico multilocus sequence typing (MLST)</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7-locus scheme for S. chromogenes (Huebner et al., 2021) </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MLST 2.0, Center for Genomic Epidemiology, Technical University of Denmark</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Novel alleles confirmed using Sanger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Identification of ST clusters</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6" name="Picture 5">
            <a:extLst>
              <a:ext uri="{FF2B5EF4-FFF2-40B4-BE49-F238E27FC236}">
                <a16:creationId xmlns:a16="http://schemas.microsoft.com/office/drawing/2014/main" id="{FF3B1A1E-BC62-0DAD-EFF1-30A846459354}"/>
              </a:ext>
            </a:extLst>
          </p:cNvPr>
          <p:cNvPicPr>
            <a:picLocks noChangeAspect="1"/>
          </p:cNvPicPr>
          <p:nvPr/>
        </p:nvPicPr>
        <p:blipFill rotWithShape="1">
          <a:blip r:embed="rId3"/>
          <a:srcRect l="14242" t="15159" r="56515" b="7629"/>
          <a:stretch/>
        </p:blipFill>
        <p:spPr>
          <a:xfrm>
            <a:off x="7915564" y="2054071"/>
            <a:ext cx="4110182" cy="3875923"/>
          </a:xfrm>
          <a:prstGeom prst="rect">
            <a:avLst/>
          </a:prstGeom>
        </p:spPr>
      </p:pic>
    </p:spTree>
    <p:extLst>
      <p:ext uri="{BB962C8B-B14F-4D97-AF65-F5344CB8AC3E}">
        <p14:creationId xmlns:p14="http://schemas.microsoft.com/office/powerpoint/2010/main" val="181611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BC2E26-91B1-FB0B-F124-27FEAF6FD5C5}"/>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Identification of ARG and VF</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AB263477-F31A-55B4-75FF-775A2E8D2A59}"/>
              </a:ext>
            </a:extLst>
          </p:cNvPr>
          <p:cNvSpPr txBox="1">
            <a:spLocks/>
          </p:cNvSpPr>
          <p:nvPr/>
        </p:nvSpPr>
        <p:spPr>
          <a:xfrm>
            <a:off x="286421" y="1290082"/>
            <a:ext cx="9243690" cy="5263574"/>
          </a:xfrm>
          <a:prstGeom prst="rect">
            <a:avLst/>
          </a:prstGeom>
          <a:noFill/>
          <a:ln>
            <a:noFill/>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900" b="1" i="1" dirty="0">
                <a:latin typeface="Calibri" panose="020F0502020204030204" pitchFamily="34" charset="0"/>
                <a:ea typeface="Calibri" panose="020F0502020204030204" pitchFamily="34" charset="0"/>
              </a:rPr>
              <a:t> </a:t>
            </a:r>
            <a:r>
              <a:rPr lang="en-US" sz="2600" b="1" i="1" dirty="0">
                <a:latin typeface="Calibri" panose="020F0502020204030204" pitchFamily="34" charset="0"/>
                <a:ea typeface="Calibri" panose="020F0502020204030204" pitchFamily="34" charset="0"/>
              </a:rPr>
              <a:t>Identification of antimicrobial resistance genes (ARG)</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ARG identified from assembled genomes using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ABRicate</a:t>
            </a:r>
            <a:endPar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ResFinder</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CARD,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MegaRES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AMRFinderPlus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ARG-ANNOT</a:t>
            </a:r>
          </a:p>
          <a:p>
            <a:pPr lvl="1">
              <a:buSzPct val="75000"/>
              <a:buFont typeface="Wingdings" panose="05000000000000000000" pitchFamily="2" charset="2"/>
              <a:buChar char="§"/>
            </a:pPr>
            <a:endParaRPr lang="en-US" sz="22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Identification of virulence factors (VF)</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VF identified using VFDB tool (Chen et al., 2016) and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blastp</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search against published comprehensive dataset of staphylococcal VF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Best hit chosen based on H value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Fukiya</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et al., 2004)</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Similarity between query protein sequence from database and assembled genomes</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cut-off for sequence similarity, 50% cut-off for query length coverage</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Select hit with highest H value</a:t>
            </a:r>
          </a:p>
          <a:p>
            <a:pPr lvl="1">
              <a:buSzPct val="75000"/>
              <a:buFont typeface="Wingdings" panose="05000000000000000000" pitchFamily="2" charset="2"/>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Categorization of VF factors</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Five functional categories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Adherence, exoenzymes, host immune evasion, iron uptake and metabolism, toxins</a:t>
            </a: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11268" name="Picture 4" descr="Schematic representation of pJOR_blaZ plasmid identified from the MRSA... |  Download Scientific Diagram">
            <a:extLst>
              <a:ext uri="{FF2B5EF4-FFF2-40B4-BE49-F238E27FC236}">
                <a16:creationId xmlns:a16="http://schemas.microsoft.com/office/drawing/2014/main" id="{6C355DE1-3006-614F-10E9-767AC72C1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95" r="19547"/>
          <a:stretch/>
        </p:blipFill>
        <p:spPr bwMode="auto">
          <a:xfrm>
            <a:off x="9088875" y="1390386"/>
            <a:ext cx="2119720" cy="1897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A3884D-CDDB-0AA7-B478-1ED81E48AF48}"/>
              </a:ext>
            </a:extLst>
          </p:cNvPr>
          <p:cNvSpPr txBox="1"/>
          <p:nvPr/>
        </p:nvSpPr>
        <p:spPr>
          <a:xfrm>
            <a:off x="8324340" y="3103689"/>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Gaber et al., 2024</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pic>
        <p:nvPicPr>
          <p:cNvPr id="11272" name="Picture 8" descr="Coagulase test">
            <a:extLst>
              <a:ext uri="{FF2B5EF4-FFF2-40B4-BE49-F238E27FC236}">
                <a16:creationId xmlns:a16="http://schemas.microsoft.com/office/drawing/2014/main" id="{02F8E9A2-0A60-9D33-DA30-3AA2479D8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4448438"/>
            <a:ext cx="1484720" cy="989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AA43FB-7F04-D06E-273B-2611558CA557}"/>
              </a:ext>
            </a:extLst>
          </p:cNvPr>
          <p:cNvSpPr txBox="1"/>
          <p:nvPr/>
        </p:nvSpPr>
        <p:spPr>
          <a:xfrm>
            <a:off x="8391084" y="5383252"/>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Vetbact.org</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674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Statistical analyses</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1040496" y="1317336"/>
            <a:ext cx="10246339" cy="4972628"/>
          </a:xfrm>
          <a:prstGeom prst="rect">
            <a:avLst/>
          </a:prstGeom>
          <a:noFill/>
          <a:ln>
            <a:noFill/>
          </a:ln>
        </p:spPr>
        <p:txBody>
          <a:bodyPr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000" b="1" i="1" dirty="0">
              <a:latin typeface="Calibri" panose="020F0502020204030204" pitchFamily="34" charset="0"/>
              <a:ea typeface="Calibri" panose="020F0502020204030204" pitchFamily="34" charset="0"/>
            </a:endParaRPr>
          </a:p>
          <a:p>
            <a:pPr marL="0" indent="0">
              <a:buSzPct val="75000"/>
              <a:buNone/>
            </a:pPr>
            <a:r>
              <a:rPr lang="en-US" b="1" i="1" dirty="0">
                <a:latin typeface="Calibri" panose="020F0502020204030204" pitchFamily="34" charset="0"/>
                <a:ea typeface="Calibri" panose="020F0502020204030204" pitchFamily="34" charset="0"/>
              </a:rPr>
              <a:t>Descriptive statistics</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Describe parity, DIM, quarter location, avg. SCC for </a:t>
            </a:r>
            <a:r>
              <a:rPr lang="en-US" sz="20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groups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Mann Whitney U test, Fisher’s Exact test used to compare metrics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Parity, DIM, and quarter position = between </a:t>
            </a:r>
            <a:r>
              <a:rPr lang="en-US" sz="20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groups</a:t>
            </a:r>
          </a:p>
          <a:p>
            <a:pPr lvl="1">
              <a:buSzPct val="75000"/>
              <a:buFont typeface="Wingdings" panose="05000000000000000000" pitchFamily="2" charset="2"/>
              <a:buChar char="§"/>
            </a:pPr>
            <a:r>
              <a:rPr lang="en-US" sz="16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IMI</a:t>
            </a:r>
            <a:r>
              <a:rPr lang="en-US" sz="1600" b="1" i="1" dirty="0">
                <a:latin typeface="Calibri" panose="020F0502020204030204" pitchFamily="34" charset="0"/>
                <a:ea typeface="Calibri" panose="020F0502020204030204" pitchFamily="34" charset="0"/>
                <a:cs typeface="Times New Roman" panose="02020603050405020304" pitchFamily="18" charset="0"/>
              </a:rPr>
              <a:t> </a:t>
            </a:r>
            <a:r>
              <a:rPr lang="en-US" sz="1600" i="1" dirty="0">
                <a:latin typeface="Calibri" panose="020F0502020204030204" pitchFamily="34" charset="0"/>
                <a:ea typeface="Calibri" panose="020F0502020204030204" pitchFamily="34" charset="0"/>
                <a:cs typeface="Times New Roman" panose="02020603050405020304" pitchFamily="18" charset="0"/>
              </a:rPr>
              <a:t>avg. SCC: 410,000 cells/mL</a:t>
            </a:r>
          </a:p>
          <a:p>
            <a:pPr lvl="1">
              <a:buSzPct val="75000"/>
              <a:buFont typeface="Wingdings" panose="05000000000000000000" pitchFamily="2" charset="2"/>
              <a:buChar char="§"/>
            </a:pPr>
            <a:r>
              <a:rPr lang="en-US" sz="16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IMI</a:t>
            </a:r>
            <a:r>
              <a:rPr lang="en-US" sz="1600" b="1" i="1" dirty="0">
                <a:latin typeface="Calibri" panose="020F0502020204030204" pitchFamily="34" charset="0"/>
                <a:ea typeface="Calibri" panose="020F0502020204030204" pitchFamily="34" charset="0"/>
                <a:cs typeface="Times New Roman" panose="02020603050405020304" pitchFamily="18" charset="0"/>
              </a:rPr>
              <a:t> </a:t>
            </a:r>
            <a:r>
              <a:rPr lang="en-US" sz="1600" i="1" dirty="0">
                <a:latin typeface="Calibri" panose="020F0502020204030204" pitchFamily="34" charset="0"/>
                <a:ea typeface="Calibri" panose="020F0502020204030204" pitchFamily="34" charset="0"/>
                <a:cs typeface="Times New Roman" panose="02020603050405020304" pitchFamily="18" charset="0"/>
              </a:rPr>
              <a:t>avg. SCC: 98,500 cells/mL</a:t>
            </a:r>
          </a:p>
          <a:p>
            <a:pPr marL="0" indent="0">
              <a:buSzPct val="75000"/>
              <a:buNone/>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rPr>
              <a:t>Mixed-effects logistic regression models</a:t>
            </a:r>
          </a:p>
          <a:p>
            <a:pPr lvl="1">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Separate models where predictor was:</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Strain type (ST)</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ST cluster</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ARG carriage</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Number of VF identified</a:t>
            </a:r>
          </a:p>
          <a:p>
            <a:pPr lvl="1">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All models:</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Outcome variable = SCC group (</a:t>
            </a:r>
            <a:r>
              <a:rPr lang="en-US" sz="16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a:t>
            </a:r>
            <a:r>
              <a:rPr lang="en-US" sz="1600" i="1" dirty="0">
                <a:latin typeface="Calibri" panose="020F0502020204030204" pitchFamily="34" charset="0"/>
                <a:ea typeface="Calibri" panose="020F0502020204030204" pitchFamily="34" charset="0"/>
                <a:cs typeface="Times New Roman" panose="02020603050405020304" pitchFamily="18" charset="0"/>
              </a:rPr>
              <a:t>vs. </a:t>
            </a:r>
            <a:r>
              <a:rPr lang="en-US" sz="16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a:t>
            </a:r>
            <a:endParaRPr lang="en-US" sz="1600" i="1" dirty="0">
              <a:latin typeface="Calibri" panose="020F0502020204030204" pitchFamily="34" charset="0"/>
              <a:ea typeface="Calibri" panose="020F0502020204030204" pitchFamily="34" charset="0"/>
            </a:endParaRP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Random intercept for cow, herd</a:t>
            </a:r>
          </a:p>
          <a:p>
            <a:pPr lvl="2">
              <a:buSzPct val="75000"/>
              <a:buFont typeface="Wingdings" panose="05000000000000000000" pitchFamily="2" charset="2"/>
              <a:buChar char="§"/>
            </a:pPr>
            <a:endParaRPr lang="en-US" sz="1600"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sz="2800" dirty="0"/>
          </a:p>
          <a:p>
            <a:pPr>
              <a:buFont typeface="Wingdings" panose="05000000000000000000" pitchFamily="2" charset="2"/>
              <a:buChar char="ü"/>
            </a:pPr>
            <a:endParaRPr lang="en-US" sz="3200" dirty="0"/>
          </a:p>
          <a:p>
            <a:pPr lvl="1">
              <a:buFont typeface="Wingdings" panose="05000000000000000000" pitchFamily="2" charset="2"/>
              <a:buChar char="ü"/>
            </a:pPr>
            <a:endParaRPr lang="en-US" sz="2800" dirty="0"/>
          </a:p>
        </p:txBody>
      </p:sp>
    </p:spTree>
    <p:extLst>
      <p:ext uri="{BB962C8B-B14F-4D97-AF65-F5344CB8AC3E}">
        <p14:creationId xmlns:p14="http://schemas.microsoft.com/office/powerpoint/2010/main" val="520557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599A4-B141-0B43-C789-296CE70D72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461" y="949010"/>
            <a:ext cx="8991078" cy="4499861"/>
          </a:xfrm>
          <a:prstGeom prst="rect">
            <a:avLst/>
          </a:prstGeom>
          <a:noFill/>
        </p:spPr>
      </p:pic>
    </p:spTree>
    <p:extLst>
      <p:ext uri="{BB962C8B-B14F-4D97-AF65-F5344CB8AC3E}">
        <p14:creationId xmlns:p14="http://schemas.microsoft.com/office/powerpoint/2010/main" val="386531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7945544"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Overview: Organic dairy farming</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624148" y="1773027"/>
            <a:ext cx="5471852" cy="5007819"/>
          </a:xfrm>
          <a:noFill/>
          <a:ln>
            <a:noFill/>
          </a:ln>
        </p:spPr>
        <p:txBody>
          <a:bodyPr>
            <a:normAutofit/>
          </a:bodyPr>
          <a:lstStyle/>
          <a:p>
            <a:pPr>
              <a:lnSpc>
                <a:spcPts val="600"/>
              </a:lnSpc>
              <a:buSzPct val="75000"/>
              <a:buFont typeface="Wingdings" panose="05000000000000000000" pitchFamily="2" charset="2"/>
              <a:buChar char="§"/>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rPr>
              <a:t>Organic dairy farms are “special”</a:t>
            </a:r>
            <a:endParaRPr lang="en-US" sz="2400" b="1"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rPr>
              <a:t>Smaller farms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Lower-producing cows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rPr>
              <a:t>More likely to use </a:t>
            </a:r>
            <a:r>
              <a:rPr lang="en-US" sz="1800" i="1" dirty="0">
                <a:latin typeface="Calibri" panose="020F0502020204030204" pitchFamily="34" charset="0"/>
                <a:ea typeface="Calibri" panose="020F0502020204030204" pitchFamily="34" charset="0"/>
              </a:rPr>
              <a:t>tiestalls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rPr>
              <a:t>Older cows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Fed less concentrate</a:t>
            </a:r>
          </a:p>
          <a:p>
            <a:pPr lvl="2">
              <a:buSzPct val="75000"/>
              <a:buFont typeface="Wingdings" panose="05000000000000000000" pitchFamily="2" charset="2"/>
              <a:buChar char="§"/>
            </a:pPr>
            <a:r>
              <a:rPr lang="en-US" sz="800" i="1" dirty="0" err="1">
                <a:latin typeface="Calibri" panose="020F0502020204030204" pitchFamily="34" charset="0"/>
                <a:ea typeface="Calibri" panose="020F0502020204030204" pitchFamily="34" charset="0"/>
              </a:rPr>
              <a:t>Zwald</a:t>
            </a:r>
            <a:r>
              <a:rPr lang="en-US" sz="800" i="1" dirty="0">
                <a:latin typeface="Calibri" panose="020F0502020204030204" pitchFamily="34" charset="0"/>
                <a:ea typeface="Calibri" panose="020F0502020204030204" pitchFamily="34" charset="0"/>
              </a:rPr>
              <a:t> et al., 2004; </a:t>
            </a:r>
            <a:r>
              <a:rPr lang="en-US" sz="800" i="1" dirty="0" err="1">
                <a:latin typeface="Calibri" panose="020F0502020204030204" pitchFamily="34" charset="0"/>
                <a:ea typeface="Calibri" panose="020F0502020204030204" pitchFamily="34" charset="0"/>
              </a:rPr>
              <a:t>Stiglbauer</a:t>
            </a:r>
            <a:r>
              <a:rPr lang="en-US" sz="800" i="1" dirty="0">
                <a:latin typeface="Calibri" panose="020F0502020204030204" pitchFamily="34" charset="0"/>
                <a:ea typeface="Calibri" panose="020F0502020204030204" pitchFamily="34" charset="0"/>
              </a:rPr>
              <a:t> et al., 2013</a:t>
            </a: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Subject to USDA National Organic Program regulations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Antimicrobial usage not allowed</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3600" b="1" i="1" dirty="0"/>
          </a:p>
          <a:p>
            <a:pPr marL="457200" lvl="1" inden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3" name="Picture 2">
            <a:extLst>
              <a:ext uri="{FF2B5EF4-FFF2-40B4-BE49-F238E27FC236}">
                <a16:creationId xmlns:a16="http://schemas.microsoft.com/office/drawing/2014/main" id="{FB98D90C-7B68-1794-BA08-D44A02816F9E}"/>
              </a:ext>
            </a:extLst>
          </p:cNvPr>
          <p:cNvPicPr>
            <a:picLocks noChangeAspect="1"/>
          </p:cNvPicPr>
          <p:nvPr/>
        </p:nvPicPr>
        <p:blipFill>
          <a:blip r:embed="rId3"/>
          <a:stretch>
            <a:fillRect/>
          </a:stretch>
        </p:blipFill>
        <p:spPr>
          <a:xfrm>
            <a:off x="5966979" y="1815544"/>
            <a:ext cx="5969841" cy="3358036"/>
          </a:xfrm>
          <a:prstGeom prst="rect">
            <a:avLst/>
          </a:prstGeom>
        </p:spPr>
      </p:pic>
    </p:spTree>
    <p:extLst>
      <p:ext uri="{BB962C8B-B14F-4D97-AF65-F5344CB8AC3E}">
        <p14:creationId xmlns:p14="http://schemas.microsoft.com/office/powerpoint/2010/main" val="3286634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B0EA67E-ABD3-872E-47C3-C720ABB4CDB3}"/>
              </a:ext>
            </a:extLst>
          </p:cNvPr>
          <p:cNvGraphicFramePr>
            <a:graphicFrameLocks noGrp="1"/>
          </p:cNvGraphicFramePr>
          <p:nvPr>
            <p:extLst>
              <p:ext uri="{D42A27DB-BD31-4B8C-83A1-F6EECF244321}">
                <p14:modId xmlns:p14="http://schemas.microsoft.com/office/powerpoint/2010/main" val="2603466536"/>
              </p:ext>
            </p:extLst>
          </p:nvPr>
        </p:nvGraphicFramePr>
        <p:xfrm>
          <a:off x="3061927" y="812800"/>
          <a:ext cx="6068146" cy="5393627"/>
        </p:xfrm>
        <a:graphic>
          <a:graphicData uri="http://schemas.openxmlformats.org/drawingml/2006/table">
            <a:tbl>
              <a:tblPr firstRow="1" firstCol="1" bandRow="1"/>
              <a:tblGrid>
                <a:gridCol w="1516712">
                  <a:extLst>
                    <a:ext uri="{9D8B030D-6E8A-4147-A177-3AD203B41FA5}">
                      <a16:colId xmlns:a16="http://schemas.microsoft.com/office/drawing/2014/main" val="3138027225"/>
                    </a:ext>
                  </a:extLst>
                </a:gridCol>
                <a:gridCol w="1516712">
                  <a:extLst>
                    <a:ext uri="{9D8B030D-6E8A-4147-A177-3AD203B41FA5}">
                      <a16:colId xmlns:a16="http://schemas.microsoft.com/office/drawing/2014/main" val="2902207830"/>
                    </a:ext>
                  </a:extLst>
                </a:gridCol>
                <a:gridCol w="1517361">
                  <a:extLst>
                    <a:ext uri="{9D8B030D-6E8A-4147-A177-3AD203B41FA5}">
                      <a16:colId xmlns:a16="http://schemas.microsoft.com/office/drawing/2014/main" val="1518433266"/>
                    </a:ext>
                  </a:extLst>
                </a:gridCol>
                <a:gridCol w="1517361">
                  <a:extLst>
                    <a:ext uri="{9D8B030D-6E8A-4147-A177-3AD203B41FA5}">
                      <a16:colId xmlns:a16="http://schemas.microsoft.com/office/drawing/2014/main" val="3012021255"/>
                    </a:ext>
                  </a:extLst>
                </a:gridCol>
              </a:tblGrid>
              <a:tr h="965200">
                <a:tc gridSpan="4">
                  <a:txBody>
                    <a:bodyPr/>
                    <a:lstStyle/>
                    <a:p>
                      <a:pPr marL="0" marR="0">
                        <a:lnSpc>
                          <a:spcPct val="107000"/>
                        </a:lnSpc>
                        <a:spcBef>
                          <a:spcPts val="0"/>
                        </a:spcBef>
                        <a:spcAft>
                          <a:spcPts val="0"/>
                        </a:spcAft>
                      </a:pPr>
                      <a:r>
                        <a:rPr lang="en-US" sz="16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3. </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a:t>
                      </a:r>
                      <a:r>
                        <a:rPr lang="en-US" sz="16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associated</a:t>
                      </a:r>
                      <a:r>
                        <a:rPr lang="en-US" sz="16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 belonging to each strain type, stratified by SCC category.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0981722"/>
                  </a:ext>
                </a:extLst>
              </a:tr>
              <a:tr h="447040">
                <a:tc>
                  <a:txBody>
                    <a:bodyPr/>
                    <a:lstStyle/>
                    <a:p>
                      <a:pPr marL="0" marR="0" algn="ctr">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Strain type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ST cluster</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No. isolates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6366541"/>
                  </a:ext>
                </a:extLst>
              </a:tr>
              <a:tr h="23031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4171492850"/>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550710917"/>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7890988"/>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77850799"/>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136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18884364"/>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712067204"/>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177*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071096085"/>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644725265"/>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666236878"/>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9135024"/>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459699095"/>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638456171"/>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15570984"/>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804619656"/>
                  </a:ext>
                </a:extLst>
              </a:tr>
              <a:tr h="228755">
                <a:tc gridSpan="4">
                  <a:txBody>
                    <a:bodyPr/>
                    <a:lstStyle/>
                    <a:p>
                      <a:pPr marL="0" marR="0">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Indicates a novel strain type of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not previously identified in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PubMLST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2376270"/>
                  </a:ext>
                </a:extLst>
              </a:tr>
            </a:tbl>
          </a:graphicData>
        </a:graphic>
      </p:graphicFrame>
    </p:spTree>
    <p:extLst>
      <p:ext uri="{BB962C8B-B14F-4D97-AF65-F5344CB8AC3E}">
        <p14:creationId xmlns:p14="http://schemas.microsoft.com/office/powerpoint/2010/main" val="200555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B8FEB2E-363E-21C0-404A-6AFBCAC96359}"/>
              </a:ext>
            </a:extLst>
          </p:cNvPr>
          <p:cNvGraphicFramePr>
            <a:graphicFrameLocks noGrp="1"/>
          </p:cNvGraphicFramePr>
          <p:nvPr>
            <p:extLst>
              <p:ext uri="{D42A27DB-BD31-4B8C-83A1-F6EECF244321}">
                <p14:modId xmlns:p14="http://schemas.microsoft.com/office/powerpoint/2010/main" val="4037828092"/>
              </p:ext>
            </p:extLst>
          </p:nvPr>
        </p:nvGraphicFramePr>
        <p:xfrm>
          <a:off x="1630680" y="289558"/>
          <a:ext cx="8930639" cy="6278884"/>
        </p:xfrm>
        <a:graphic>
          <a:graphicData uri="http://schemas.openxmlformats.org/drawingml/2006/table">
            <a:tbl>
              <a:tblPr/>
              <a:tblGrid>
                <a:gridCol w="2321547">
                  <a:extLst>
                    <a:ext uri="{9D8B030D-6E8A-4147-A177-3AD203B41FA5}">
                      <a16:colId xmlns:a16="http://schemas.microsoft.com/office/drawing/2014/main" val="1927861822"/>
                    </a:ext>
                  </a:extLst>
                </a:gridCol>
                <a:gridCol w="1338549">
                  <a:extLst>
                    <a:ext uri="{9D8B030D-6E8A-4147-A177-3AD203B41FA5}">
                      <a16:colId xmlns:a16="http://schemas.microsoft.com/office/drawing/2014/main" val="4105138434"/>
                    </a:ext>
                  </a:extLst>
                </a:gridCol>
                <a:gridCol w="1924166">
                  <a:extLst>
                    <a:ext uri="{9D8B030D-6E8A-4147-A177-3AD203B41FA5}">
                      <a16:colId xmlns:a16="http://schemas.microsoft.com/office/drawing/2014/main" val="2437066025"/>
                    </a:ext>
                  </a:extLst>
                </a:gridCol>
                <a:gridCol w="3346377">
                  <a:extLst>
                    <a:ext uri="{9D8B030D-6E8A-4147-A177-3AD203B41FA5}">
                      <a16:colId xmlns:a16="http://schemas.microsoft.com/office/drawing/2014/main" val="3912415255"/>
                    </a:ext>
                  </a:extLst>
                </a:gridCol>
              </a:tblGrid>
              <a:tr h="665069">
                <a:tc gridSpan="4">
                  <a:txBody>
                    <a:bodyPr/>
                    <a:lstStyle/>
                    <a:p>
                      <a:pPr algn="l" fontAlgn="t"/>
                      <a:r>
                        <a:rPr lang="en-US" sz="1600" b="1" i="0" u="none" strike="noStrike" dirty="0">
                          <a:solidFill>
                            <a:srgbClr val="000000"/>
                          </a:solidFill>
                          <a:effectLst/>
                          <a:latin typeface="Times New Roman" panose="02020603050405020304" pitchFamily="18" charset="0"/>
                        </a:rPr>
                        <a:t>Table 4.</a:t>
                      </a:r>
                      <a:r>
                        <a:rPr lang="en-US" sz="1600" b="0" i="0" u="none" strike="noStrike" dirty="0">
                          <a:solidFill>
                            <a:srgbClr val="000000"/>
                          </a:solidFill>
                          <a:effectLst/>
                          <a:latin typeface="Times New Roman" panose="02020603050405020304" pitchFamily="18" charset="0"/>
                        </a:rPr>
                        <a:t> </a:t>
                      </a:r>
                      <a:r>
                        <a:rPr lang="en-US" sz="1600" b="0" i="1" u="none" strike="noStrike" dirty="0" err="1">
                          <a:solidFill>
                            <a:srgbClr val="000000"/>
                          </a:solidFill>
                          <a:effectLst/>
                          <a:latin typeface="Times New Roman" panose="02020603050405020304" pitchFamily="18" charset="0"/>
                        </a:rPr>
                        <a:t>blaZ</a:t>
                      </a:r>
                      <a:r>
                        <a:rPr lang="en-US" sz="1600" b="0" i="1" u="none" strike="noStrike" dirty="0">
                          <a:solidFill>
                            <a:srgbClr val="0000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gene carriage by strain type for 30 </a:t>
                      </a:r>
                      <a:r>
                        <a:rPr lang="en-US" sz="1600" b="0" i="1" u="none" strike="noStrike" dirty="0">
                          <a:solidFill>
                            <a:srgbClr val="000000"/>
                          </a:solidFill>
                          <a:effectLst/>
                          <a:latin typeface="Times New Roman" panose="02020603050405020304" pitchFamily="18" charset="0"/>
                        </a:rPr>
                        <a:t>Staphylococcus chromogenes </a:t>
                      </a:r>
                      <a:r>
                        <a:rPr lang="en-US" sz="1600" b="0" i="0" u="none" strike="noStrike" dirty="0">
                          <a:solidFill>
                            <a:srgbClr val="000000"/>
                          </a:solidFill>
                          <a:effectLst/>
                          <a:latin typeface="Times New Roman" panose="02020603050405020304" pitchFamily="18" charset="0"/>
                        </a:rPr>
                        <a:t>isolates associated with persistent bovine intramammary infections. N = no </a:t>
                      </a:r>
                      <a:r>
                        <a:rPr lang="en-US" sz="1600" b="0" i="1" u="none" strike="noStrike" dirty="0" err="1">
                          <a:solidFill>
                            <a:srgbClr val="000000"/>
                          </a:solidFill>
                          <a:effectLst/>
                          <a:latin typeface="Times New Roman" panose="02020603050405020304" pitchFamily="18" charset="0"/>
                        </a:rPr>
                        <a:t>blaZ</a:t>
                      </a:r>
                      <a:r>
                        <a:rPr lang="en-US" sz="1600" b="0" i="1" u="none" strike="noStrike" dirty="0">
                          <a:solidFill>
                            <a:srgbClr val="0000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carriage; Y = positive for </a:t>
                      </a:r>
                      <a:r>
                        <a:rPr lang="en-US" sz="1600" b="0" i="1" u="none" strike="noStrike" dirty="0" err="1">
                          <a:solidFill>
                            <a:srgbClr val="000000"/>
                          </a:solidFill>
                          <a:effectLst/>
                          <a:latin typeface="Times New Roman" panose="02020603050405020304" pitchFamily="18" charset="0"/>
                        </a:rPr>
                        <a:t>blaZ</a:t>
                      </a:r>
                      <a:r>
                        <a:rPr lang="en-US" sz="1600" b="0" i="1" u="none" strike="noStrike" dirty="0">
                          <a:solidFill>
                            <a:srgbClr val="0000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carriage.</a:t>
                      </a:r>
                      <a:endParaRPr lang="en-US" sz="1600" b="1" i="0" u="none" strike="noStrike" dirty="0">
                        <a:solidFill>
                          <a:srgbClr val="000000"/>
                        </a:solidFill>
                        <a:effectLst/>
                        <a:latin typeface="Times New Roman" panose="02020603050405020304" pitchFamily="18" charset="0"/>
                      </a:endParaRPr>
                    </a:p>
                  </a:txBody>
                  <a:tcPr marL="3498" marR="3498" marT="349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118945"/>
                  </a:ext>
                </a:extLst>
              </a:tr>
              <a:tr h="299315">
                <a:tc>
                  <a:txBody>
                    <a:bodyPr/>
                    <a:lstStyle/>
                    <a:p>
                      <a:pPr algn="ctr" fontAlgn="ctr"/>
                      <a:r>
                        <a:rPr lang="en-US" sz="1100" b="1" i="0" u="none" strike="noStrike" dirty="0">
                          <a:solidFill>
                            <a:srgbClr val="000000"/>
                          </a:solidFill>
                          <a:effectLst/>
                          <a:latin typeface="Times New Roman" panose="02020603050405020304" pitchFamily="18" charset="0"/>
                        </a:rPr>
                        <a:t>Isolate</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 cluster</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1" u="none" strike="noStrike" dirty="0" err="1">
                          <a:solidFill>
                            <a:srgbClr val="000000"/>
                          </a:solidFill>
                          <a:effectLst/>
                          <a:latin typeface="Times New Roman" panose="02020603050405020304" pitchFamily="18" charset="0"/>
                        </a:rPr>
                        <a:t>blaZ</a:t>
                      </a:r>
                      <a:r>
                        <a:rPr lang="en-US" sz="1100" b="1" i="1" u="none" strike="noStrike" dirty="0">
                          <a:solidFill>
                            <a:srgbClr val="000000"/>
                          </a:solidFill>
                          <a:effectLst/>
                          <a:latin typeface="Times New Roman" panose="02020603050405020304" pitchFamily="18" charset="0"/>
                        </a:rPr>
                        <a:t> </a:t>
                      </a:r>
                      <a:r>
                        <a:rPr lang="en-US" sz="1100" b="1" i="0" u="none" strike="noStrike" dirty="0">
                          <a:solidFill>
                            <a:srgbClr val="000000"/>
                          </a:solidFill>
                          <a:effectLst/>
                          <a:latin typeface="Times New Roman" panose="02020603050405020304" pitchFamily="18" charset="0"/>
                        </a:rPr>
                        <a:t>carriage</a:t>
                      </a:r>
                      <a:endParaRPr lang="en-US" sz="1100" b="1" i="1" u="none" strike="noStrike" dirty="0">
                        <a:solidFill>
                          <a:srgbClr val="000000"/>
                        </a:solidFill>
                        <a:effectLst/>
                        <a:latin typeface="Times New Roman" panose="02020603050405020304" pitchFamily="18" charset="0"/>
                      </a:endParaRP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688068"/>
                  </a:ext>
                </a:extLst>
              </a:tr>
              <a:tr h="177150">
                <a:tc>
                  <a:txBody>
                    <a:bodyPr/>
                    <a:lstStyle/>
                    <a:p>
                      <a:pPr algn="ctr" fontAlgn="ctr"/>
                      <a:r>
                        <a:rPr lang="en-US" sz="1100" b="0" i="0" u="none" strike="noStrike" dirty="0">
                          <a:solidFill>
                            <a:srgbClr val="000000"/>
                          </a:solidFill>
                          <a:effectLst/>
                          <a:latin typeface="Times New Roman" panose="02020603050405020304" pitchFamily="18" charset="0"/>
                        </a:rPr>
                        <a:t>assembly_3</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096119412"/>
                  </a:ext>
                </a:extLst>
              </a:tr>
              <a:tr h="177150">
                <a:tc>
                  <a:txBody>
                    <a:bodyPr/>
                    <a:lstStyle/>
                    <a:p>
                      <a:pPr algn="ctr" fontAlgn="ctr"/>
                      <a:r>
                        <a:rPr lang="en-US" sz="1100" b="0" i="0" u="none" strike="noStrike" dirty="0">
                          <a:solidFill>
                            <a:srgbClr val="000000"/>
                          </a:solidFill>
                          <a:effectLst/>
                          <a:latin typeface="Times New Roman" panose="02020603050405020304" pitchFamily="18" charset="0"/>
                        </a:rPr>
                        <a:t>assembly_2</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174</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578708320"/>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assembly_20</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323214778"/>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assembly_21</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52559788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assembly_22</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51776486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assembly_23</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67315385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assembly_14</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245978246"/>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assembly_15</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95469169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assembly_16</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33405810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assembly_17</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778465360"/>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assembly_19</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1026690394"/>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assembly_10</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2249266215"/>
                  </a:ext>
                </a:extLst>
              </a:tr>
              <a:tr h="177150">
                <a:tc>
                  <a:txBody>
                    <a:bodyPr/>
                    <a:lstStyle/>
                    <a:p>
                      <a:pPr algn="ctr" fontAlgn="ctr"/>
                      <a:r>
                        <a:rPr lang="en-US" sz="1100" b="0" i="0" u="none" strike="noStrike" dirty="0">
                          <a:solidFill>
                            <a:srgbClr val="000000"/>
                          </a:solidFill>
                          <a:effectLst/>
                          <a:latin typeface="Times New Roman" panose="02020603050405020304" pitchFamily="18" charset="0"/>
                        </a:rPr>
                        <a:t>assembly_24</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168438834"/>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assembly_12</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346383497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79869854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assembly_6</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099458149"/>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assembly_9</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26863756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assembly_13</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28349579"/>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assembly_30</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845473670"/>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assembly_25</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2033180692"/>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assembly_26</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10009004"/>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assembly_27</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380308422"/>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assembly_29</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152505339"/>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assembly_5</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657725248"/>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assembly_7</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2240909169"/>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assembly_4</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91548912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assembly_11</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116433368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assembly_8</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4138800917"/>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assembly_28</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303279384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assembly_18</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5496"/>
                    </a:solidFill>
                  </a:tcPr>
                </a:tc>
                <a:extLst>
                  <a:ext uri="{0D108BD9-81ED-4DB2-BD59-A6C34878D82A}">
                    <a16:rowId xmlns:a16="http://schemas.microsoft.com/office/drawing/2014/main" val="668063815"/>
                  </a:ext>
                </a:extLst>
              </a:tr>
            </a:tbl>
          </a:graphicData>
        </a:graphic>
      </p:graphicFrame>
    </p:spTree>
    <p:extLst>
      <p:ext uri="{BB962C8B-B14F-4D97-AF65-F5344CB8AC3E}">
        <p14:creationId xmlns:p14="http://schemas.microsoft.com/office/powerpoint/2010/main" val="3517829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Tree>
    <p:extLst>
      <p:ext uri="{BB962C8B-B14F-4D97-AF65-F5344CB8AC3E}">
        <p14:creationId xmlns:p14="http://schemas.microsoft.com/office/powerpoint/2010/main" val="3899924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
        <p:nvSpPr>
          <p:cNvPr id="2" name="Rectangle 1">
            <a:extLst>
              <a:ext uri="{FF2B5EF4-FFF2-40B4-BE49-F238E27FC236}">
                <a16:creationId xmlns:a16="http://schemas.microsoft.com/office/drawing/2014/main" id="{DD65FEFA-253B-25AB-6D9F-FA1BB0F2198A}"/>
              </a:ext>
            </a:extLst>
          </p:cNvPr>
          <p:cNvSpPr/>
          <p:nvPr/>
        </p:nvSpPr>
        <p:spPr>
          <a:xfrm>
            <a:off x="646546" y="1283855"/>
            <a:ext cx="9070109" cy="3694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3E32E58-5E94-B279-1318-86F0029970AB}"/>
              </a:ext>
            </a:extLst>
          </p:cNvPr>
          <p:cNvSpPr/>
          <p:nvPr/>
        </p:nvSpPr>
        <p:spPr>
          <a:xfrm>
            <a:off x="646546" y="1653309"/>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7AE717-1FBF-D94D-C233-63737EC0146C}"/>
              </a:ext>
            </a:extLst>
          </p:cNvPr>
          <p:cNvSpPr/>
          <p:nvPr/>
        </p:nvSpPr>
        <p:spPr>
          <a:xfrm>
            <a:off x="646546" y="1907310"/>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33534AB-2FF7-274B-AC70-B720DF388C4A}"/>
              </a:ext>
            </a:extLst>
          </p:cNvPr>
          <p:cNvSpPr/>
          <p:nvPr/>
        </p:nvSpPr>
        <p:spPr>
          <a:xfrm>
            <a:off x="646546" y="2429166"/>
            <a:ext cx="9070109" cy="14223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C9918-8022-982E-A2DB-B4811D7ABCDE}"/>
              </a:ext>
            </a:extLst>
          </p:cNvPr>
          <p:cNvSpPr/>
          <p:nvPr/>
        </p:nvSpPr>
        <p:spPr>
          <a:xfrm>
            <a:off x="646546" y="3851564"/>
            <a:ext cx="9070109" cy="1145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247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3</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210799"/>
            <a:ext cx="11419754" cy="5045388"/>
          </a:xfrm>
          <a:prstGeom prst="rect">
            <a:avLst/>
          </a:prstGeom>
          <a:noFill/>
          <a:ln>
            <a:noFill/>
          </a:ln>
        </p:spPr>
        <p:txBody>
          <a:bodyPr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endParaRPr lang="en-US" sz="20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Penicillin resistance common in mastitis isolates from organic farms</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Some strains of S. chromogenes may be contagious</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Strain type, ARG carriage, or number of VF did not predict SCC status</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Strain type appears to predict </a:t>
            </a:r>
            <a:r>
              <a:rPr lang="en-US" b="1" i="1" dirty="0" err="1">
                <a:latin typeface="Calibri" panose="020F0502020204030204" pitchFamily="34" charset="0"/>
                <a:ea typeface="Calibri" panose="020F0502020204030204" pitchFamily="34" charset="0"/>
                <a:cs typeface="Times New Roman" panose="02020603050405020304" pitchFamily="18" charset="0"/>
              </a:rPr>
              <a:t>blaZ</a:t>
            </a:r>
            <a:r>
              <a:rPr lang="en-US" b="1" i="1" dirty="0">
                <a:latin typeface="Calibri" panose="020F0502020204030204" pitchFamily="34" charset="0"/>
                <a:ea typeface="Calibri" panose="020F0502020204030204" pitchFamily="34" charset="0"/>
                <a:cs typeface="Times New Roman" panose="02020603050405020304" pitchFamily="18" charset="0"/>
              </a:rPr>
              <a:t> carriage, VF presence and distribution</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Identification of two notable virulence factors</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kumimoji="0" lang="en-US" sz="28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20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Staphylocoagulase</a:t>
            </a:r>
            <a:r>
              <a:rPr kumimoji="0" lang="en-US" sz="20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exfoliative toxin type C</a:t>
            </a:r>
          </a:p>
          <a:p>
            <a:pPr marL="0" indent="0">
              <a:buSzPct val="75000"/>
              <a:buNone/>
            </a:pPr>
            <a:endParaRPr lang="en-US" sz="3200" b="1" i="1" dirty="0">
              <a:latin typeface="Calibri" panose="020F0502020204030204" pitchFamily="34" charset="0"/>
              <a:ea typeface="Calibri" panose="020F0502020204030204" pitchFamily="34" charset="0"/>
            </a:endParaRPr>
          </a:p>
          <a:p>
            <a:pPr marL="457200" lvl="1" indent="0">
              <a:buSzPct val="75000"/>
              <a:buNone/>
            </a:pPr>
            <a:endParaRPr lang="en-US"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63289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ED0A05-8B55-8D53-27C2-36F69E1CA18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Directions for future research</a:t>
            </a:r>
          </a:p>
        </p:txBody>
      </p:sp>
      <p:sp>
        <p:nvSpPr>
          <p:cNvPr id="4" name="Content Placeholder 3">
            <a:extLst>
              <a:ext uri="{FF2B5EF4-FFF2-40B4-BE49-F238E27FC236}">
                <a16:creationId xmlns:a16="http://schemas.microsoft.com/office/drawing/2014/main" id="{7D775353-7BC2-0E66-830E-4E4E911D36D1}"/>
              </a:ext>
            </a:extLst>
          </p:cNvPr>
          <p:cNvSpPr txBox="1">
            <a:spLocks/>
          </p:cNvSpPr>
          <p:nvPr/>
        </p:nvSpPr>
        <p:spPr>
          <a:xfrm>
            <a:off x="378252" y="1654957"/>
            <a:ext cx="6471877"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Further work exploring antimicrobial resistance for S. chromogenes </a:t>
            </a:r>
          </a:p>
          <a:p>
            <a:pPr marL="0" indent="0">
              <a:buSzPct val="75000"/>
              <a:buNone/>
            </a:pPr>
            <a:endParaRPr lang="en-US" sz="600" b="1"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800" i="1" dirty="0">
                <a:latin typeface="Calibri" panose="020F0502020204030204" pitchFamily="34" charset="0"/>
                <a:ea typeface="Calibri" panose="020F0502020204030204" pitchFamily="34" charset="0"/>
                <a:cs typeface="Times New Roman" panose="02020603050405020304" pitchFamily="18" charset="0"/>
              </a:rPr>
              <a:t>Concordance between </a:t>
            </a:r>
            <a:r>
              <a:rPr lang="en-US" sz="2800" i="1" dirty="0" err="1">
                <a:latin typeface="Calibri" panose="020F0502020204030204" pitchFamily="34" charset="0"/>
                <a:ea typeface="Calibri" panose="020F0502020204030204" pitchFamily="34" charset="0"/>
                <a:cs typeface="Times New Roman" panose="02020603050405020304" pitchFamily="18" charset="0"/>
              </a:rPr>
              <a:t>blaZ</a:t>
            </a:r>
            <a:r>
              <a:rPr lang="en-US" sz="2800" i="1" dirty="0">
                <a:latin typeface="Calibri" panose="020F0502020204030204" pitchFamily="34" charset="0"/>
                <a:ea typeface="Calibri" panose="020F0502020204030204" pitchFamily="34" charset="0"/>
                <a:cs typeface="Times New Roman" panose="02020603050405020304" pitchFamily="18" charset="0"/>
              </a:rPr>
              <a:t> and penicillin resistance</a:t>
            </a:r>
          </a:p>
          <a:p>
            <a:pPr lvl="1">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800" i="1" dirty="0">
                <a:latin typeface="Calibri" panose="020F0502020204030204" pitchFamily="34" charset="0"/>
                <a:ea typeface="Calibri" panose="020F0502020204030204" pitchFamily="34" charset="0"/>
                <a:cs typeface="Times New Roman" panose="02020603050405020304" pitchFamily="18" charset="0"/>
              </a:rPr>
              <a:t>Where is </a:t>
            </a:r>
            <a:r>
              <a:rPr lang="en-US" sz="2800" i="1" dirty="0" err="1">
                <a:latin typeface="Calibri" panose="020F0502020204030204" pitchFamily="34" charset="0"/>
                <a:ea typeface="Calibri" panose="020F0502020204030204" pitchFamily="34" charset="0"/>
                <a:cs typeface="Times New Roman" panose="02020603050405020304" pitchFamily="18" charset="0"/>
              </a:rPr>
              <a:t>blaZ</a:t>
            </a:r>
            <a:r>
              <a:rPr lang="en-US" sz="2800" i="1" dirty="0">
                <a:latin typeface="Calibri" panose="020F0502020204030204" pitchFamily="34" charset="0"/>
                <a:ea typeface="Calibri" panose="020F0502020204030204" pitchFamily="34" charset="0"/>
                <a:cs typeface="Times New Roman" panose="02020603050405020304" pitchFamily="18" charset="0"/>
              </a:rPr>
              <a:t> carried?</a:t>
            </a:r>
            <a:endParaRPr lang="en-US" sz="2800" i="1" dirty="0"/>
          </a:p>
          <a:p>
            <a:pPr marL="457200" lvl="1" indent="0">
              <a:buFont typeface="Arial" panose="020B0604020202020204" pitchFamily="34" charse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2" name="Picture 1">
            <a:extLst>
              <a:ext uri="{FF2B5EF4-FFF2-40B4-BE49-F238E27FC236}">
                <a16:creationId xmlns:a16="http://schemas.microsoft.com/office/drawing/2014/main" id="{2F15B1D9-2EC3-8D07-5194-D91B78E2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240" y="3447590"/>
            <a:ext cx="5388353" cy="3030949"/>
          </a:xfrm>
          <a:prstGeom prst="rect">
            <a:avLst/>
          </a:prstGeom>
        </p:spPr>
      </p:pic>
    </p:spTree>
    <p:extLst>
      <p:ext uri="{BB962C8B-B14F-4D97-AF65-F5344CB8AC3E}">
        <p14:creationId xmlns:p14="http://schemas.microsoft.com/office/powerpoint/2010/main" val="787779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15B1D9-2EC3-8D07-5194-D91B78E2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240" y="3447590"/>
            <a:ext cx="5388353" cy="3030949"/>
          </a:xfrm>
          <a:prstGeom prst="rect">
            <a:avLst/>
          </a:prstGeom>
        </p:spPr>
      </p:pic>
      <p:sp>
        <p:nvSpPr>
          <p:cNvPr id="5" name="Title 1">
            <a:extLst>
              <a:ext uri="{FF2B5EF4-FFF2-40B4-BE49-F238E27FC236}">
                <a16:creationId xmlns:a16="http://schemas.microsoft.com/office/drawing/2014/main" id="{F2DAE416-8B70-3521-2236-9A719AE78589}"/>
              </a:ext>
            </a:extLst>
          </p:cNvPr>
          <p:cNvSpPr txBox="1">
            <a:spLocks/>
          </p:cNvSpPr>
          <p:nvPr/>
        </p:nvSpPr>
        <p:spPr>
          <a:xfrm>
            <a:off x="158727" y="379461"/>
            <a:ext cx="10010884"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General conclusions and overall significance</a:t>
            </a:r>
          </a:p>
        </p:txBody>
      </p:sp>
      <p:sp>
        <p:nvSpPr>
          <p:cNvPr id="6" name="Content Placeholder 3">
            <a:extLst>
              <a:ext uri="{FF2B5EF4-FFF2-40B4-BE49-F238E27FC236}">
                <a16:creationId xmlns:a16="http://schemas.microsoft.com/office/drawing/2014/main" id="{4C68BB16-77AE-1821-2116-C556689B7E5C}"/>
              </a:ext>
            </a:extLst>
          </p:cNvPr>
          <p:cNvSpPr txBox="1">
            <a:spLocks/>
          </p:cNvSpPr>
          <p:nvPr/>
        </p:nvSpPr>
        <p:spPr>
          <a:xfrm>
            <a:off x="370358" y="1433151"/>
            <a:ext cx="6030443"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endParaRPr lang="en-US" sz="20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NASM = significant mastitis pathogens</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Contributed to fundamental knowledge of epidemiology of staphylococci causing IMI</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Better understanding of epidemiology leads to more effective, targeted control and prevention</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3200" b="1" i="1" dirty="0">
              <a:latin typeface="Calibri" panose="020F0502020204030204" pitchFamily="34" charset="0"/>
              <a:ea typeface="Calibri" panose="020F0502020204030204" pitchFamily="34" charset="0"/>
            </a:endParaRPr>
          </a:p>
          <a:p>
            <a:pPr marL="457200" lvl="1" indent="0">
              <a:buSzPct val="75000"/>
              <a:buNone/>
            </a:pPr>
            <a:endParaRPr lang="en-US"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3363545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2A330C-61D2-4366-859C-AD9BFDB14910}"/>
              </a:ext>
            </a:extLst>
          </p:cNvPr>
          <p:cNvSpPr txBox="1">
            <a:spLocks/>
          </p:cNvSpPr>
          <p:nvPr/>
        </p:nvSpPr>
        <p:spPr>
          <a:xfrm>
            <a:off x="562900" y="399199"/>
            <a:ext cx="12135728" cy="65836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r>
              <a:rPr kumimoji="0" lang="en-US" sz="22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Acknowledgements:</a:t>
            </a:r>
            <a:endParaRPr lang="en-US" sz="2200" b="1" i="1" dirty="0">
              <a:solidFill>
                <a:sysClr val="windowText" lastClr="000000"/>
              </a:solidFill>
              <a:latin typeface="Calibri" panose="020F0502020204030204"/>
            </a:endParaRPr>
          </a:p>
          <a:p>
            <a:pPr marL="0" indent="0">
              <a:spcBef>
                <a:spcPts val="500"/>
              </a:spcBef>
              <a:buNone/>
            </a:pPr>
            <a:endParaRPr kumimoji="0" lang="en-US" sz="1800" b="1"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John Barlow, </a:t>
            </a:r>
            <a:r>
              <a:rPr lang="en-US" sz="1800" i="1" dirty="0">
                <a:solidFill>
                  <a:sysClr val="windowText" lastClr="000000"/>
                </a:solidFill>
                <a:latin typeface="Calibri" panose="020F0502020204030204" pitchFamily="34" charset="0"/>
                <a:cs typeface="Calibri" panose="020F0502020204030204" pitchFamily="34" charset="0"/>
              </a:rPr>
              <a:t>Dept. of Animal and Veterinary Sciences</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University of Vermont</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Sandra Godden,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Dept. of Veterinary Population Medicine, University of Minnesota College of Veterinary Medicine </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Deborah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Neher</a:t>
            </a: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Dept. of Agriculture, Landscape, and Environment, University of Vermont</a:t>
            </a: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Julia Smith, </a:t>
            </a:r>
            <a:r>
              <a:rPr lang="en-US" sz="1800" i="1" dirty="0">
                <a:solidFill>
                  <a:sysClr val="windowText" lastClr="000000"/>
                </a:solidFill>
                <a:latin typeface="Calibri" panose="020F0502020204030204" pitchFamily="34" charset="0"/>
                <a:cs typeface="Calibri" panose="020F0502020204030204" pitchFamily="34" charset="0"/>
              </a:rPr>
              <a:t>Dept. of Animal and Veterinary Sciences</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University of Vermont</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Jessica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Crother</a:t>
            </a:r>
            <a:r>
              <a:rPr lang="en-US" sz="1800" b="1" i="1" dirty="0">
                <a:solidFill>
                  <a:sysClr val="windowText" lastClr="000000"/>
                </a:solidFill>
                <a:latin typeface="Calibri" panose="020F0502020204030204" pitchFamily="34" charset="0"/>
                <a:cs typeface="Calibri" panose="020F0502020204030204" pitchFamily="34" charset="0"/>
              </a:rPr>
              <a:t>s, </a:t>
            </a:r>
            <a:r>
              <a:rPr lang="en-US" sz="1800" i="1" dirty="0">
                <a:solidFill>
                  <a:sysClr val="windowText" lastClr="000000"/>
                </a:solidFill>
                <a:latin typeface="Calibri" panose="020F0502020204030204" pitchFamily="34" charset="0"/>
                <a:cs typeface="Calibri" panose="020F0502020204030204" pitchFamily="34" charset="0"/>
              </a:rPr>
              <a:t>Dept. of Pathology and Laboratory Medicine,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University of Vermont</a:t>
            </a:r>
          </a:p>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Pamela Adkins, </a:t>
            </a:r>
            <a:r>
              <a:rPr lang="en-US" sz="1800" i="1" dirty="0">
                <a:solidFill>
                  <a:sysClr val="windowText" lastClr="000000"/>
                </a:solidFill>
                <a:latin typeface="Calibri" panose="020F0502020204030204" pitchFamily="34" charset="0"/>
                <a:cs typeface="Calibri" panose="020F0502020204030204" pitchFamily="34" charset="0"/>
              </a:rPr>
              <a:t>Dept. of Veterinary Medicine and Surgery, University of Missouri </a:t>
            </a: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Simon Dufour, </a:t>
            </a:r>
            <a:r>
              <a:rPr lang="en-US" sz="1800" i="1" dirty="0">
                <a:solidFill>
                  <a:sysClr val="windowText" lastClr="000000"/>
                </a:solidFill>
                <a:latin typeface="Calibri" panose="020F0502020204030204" pitchFamily="34" charset="0"/>
                <a:cs typeface="Calibri" panose="020F0502020204030204" pitchFamily="34" charset="0"/>
              </a:rPr>
              <a:t>Faculty of veterinary medicine, Université de Montréal</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Ashma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Chakrawart</a:t>
            </a:r>
            <a:r>
              <a:rPr lang="en-US" sz="1800" b="1" i="1" dirty="0" err="1">
                <a:solidFill>
                  <a:sysClr val="windowText" lastClr="000000"/>
                </a:solidFill>
                <a:latin typeface="Calibri" panose="020F0502020204030204" pitchFamily="34" charset="0"/>
                <a:cs typeface="Calibri" panose="020F0502020204030204" pitchFamily="34" charset="0"/>
              </a:rPr>
              <a:t>i</a:t>
            </a:r>
            <a:r>
              <a:rPr lang="en-US" sz="1800" b="1" i="1" dirty="0">
                <a:solidFill>
                  <a:sysClr val="windowText" lastClr="000000"/>
                </a:solidFill>
                <a:latin typeface="Calibri" panose="020F0502020204030204" pitchFamily="34" charset="0"/>
                <a:cs typeface="Calibri" panose="020F0502020204030204" pitchFamily="34" charset="0"/>
              </a:rPr>
              <a:t>, </a:t>
            </a:r>
            <a:r>
              <a:rPr lang="en-US" sz="1800" i="1" dirty="0">
                <a:solidFill>
                  <a:sysClr val="windowText" lastClr="000000"/>
                </a:solidFill>
                <a:latin typeface="Calibri" panose="020F0502020204030204" pitchFamily="34" charset="0"/>
                <a:cs typeface="Calibri" panose="020F0502020204030204" pitchFamily="34" charset="0"/>
              </a:rPr>
              <a:t>Dept. of Surgery, University of Minnesota Medical School</a:t>
            </a: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Field study research team</a:t>
            </a: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Members of the Barlow Lab</a:t>
            </a: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Participating</a:t>
            </a:r>
            <a:r>
              <a:rPr lang="en-US" sz="1800" i="1" dirty="0">
                <a:solidFill>
                  <a:sysClr val="windowText" lastClr="000000"/>
                </a:solidFill>
                <a:latin typeface="Calibri" panose="020F0502020204030204" pitchFamily="34" charset="0"/>
                <a:cs typeface="Calibri" panose="020F0502020204030204" pitchFamily="34" charset="0"/>
              </a:rPr>
              <a:t> organic dairy producers</a:t>
            </a:r>
          </a:p>
          <a:p>
            <a:pPr marL="0" indent="0">
              <a:spcBef>
                <a:spcPts val="500"/>
              </a:spcBef>
              <a:buNone/>
            </a:pPr>
            <a:endParaRPr lang="en-US" sz="1800" i="1" dirty="0">
              <a:solidFill>
                <a:sysClr val="windowText" lastClr="000000"/>
              </a:solidFill>
              <a:latin typeface="Calibri" panose="020F0502020204030204" pitchFamily="34" charset="0"/>
              <a:cs typeface="Calibri" panose="020F0502020204030204" pitchFamily="34" charset="0"/>
            </a:endParaRPr>
          </a:p>
          <a:p>
            <a:pPr marL="0" indent="0">
              <a:spcBef>
                <a:spcPts val="500"/>
              </a:spcBef>
              <a:buNone/>
            </a:pPr>
            <a:r>
              <a:rPr lang="en-US" sz="1800" i="1" dirty="0">
                <a:solidFill>
                  <a:sysClr val="windowText" lastClr="000000"/>
                </a:solidFill>
                <a:cs typeface="Calibri" panose="020F0502020204030204" pitchFamily="34" charset="0"/>
              </a:rPr>
              <a:t>Vermont Agriculture and Environmental Laboratory, Randolph Center, VT</a:t>
            </a:r>
          </a:p>
          <a:p>
            <a:pPr marL="0" indent="0">
              <a:spcBef>
                <a:spcPts val="500"/>
              </a:spcBef>
              <a:buNone/>
            </a:pPr>
            <a:r>
              <a:rPr lang="en-US" sz="1800" i="1" dirty="0">
                <a:effectLst/>
                <a:ea typeface="Calibri" panose="020F0502020204030204" pitchFamily="34" charset="0"/>
              </a:rPr>
              <a:t>St. Albans Cooperative/Dairy Farmers of America, St. Albans, VT</a:t>
            </a:r>
          </a:p>
          <a:p>
            <a:pPr marL="0" indent="0">
              <a:spcBef>
                <a:spcPts val="500"/>
              </a:spcBef>
              <a:buNone/>
            </a:pPr>
            <a:r>
              <a:rPr lang="en-US" sz="1800" i="1" dirty="0">
                <a:solidFill>
                  <a:sysClr val="windowText" lastClr="000000"/>
                </a:solidFill>
                <a:cs typeface="Calibri" panose="020F0502020204030204" pitchFamily="34" charset="0"/>
              </a:rPr>
              <a:t>Jennifer Timmerman and the Laboratory for Udder Health, Veterinary Diagnostic Lab, University of Minnesota</a:t>
            </a:r>
          </a:p>
          <a:p>
            <a:pPr marL="0" indent="0">
              <a:spcBef>
                <a:spcPts val="500"/>
              </a:spcBef>
              <a:buNone/>
            </a:pPr>
            <a:r>
              <a:rPr lang="en-US" sz="1800" i="1" dirty="0" err="1">
                <a:solidFill>
                  <a:sysClr val="windowText" lastClr="000000"/>
                </a:solidFill>
                <a:cs typeface="Calibri" panose="020F0502020204030204" pitchFamily="34" charset="0"/>
              </a:rPr>
              <a:t>SeqCoast</a:t>
            </a:r>
            <a:r>
              <a:rPr lang="en-US" sz="1800" i="1" dirty="0">
                <a:solidFill>
                  <a:sysClr val="windowText" lastClr="000000"/>
                </a:solidFill>
                <a:cs typeface="Calibri" panose="020F0502020204030204" pitchFamily="34" charset="0"/>
              </a:rPr>
              <a:t> Genomics, Portsmouth, NH</a:t>
            </a:r>
          </a:p>
          <a:p>
            <a:pPr marL="0" indent="0">
              <a:spcBef>
                <a:spcPts val="500"/>
              </a:spcBef>
              <a:buNone/>
            </a:pPr>
            <a:endParaRPr kumimoji="0" lang="en-US" sz="1800" b="1"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indent="0">
              <a:spcBef>
                <a:spcPts val="500"/>
              </a:spcBef>
              <a:buNone/>
            </a:pPr>
            <a:r>
              <a:rPr kumimoji="0" lang="en-US" sz="22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Funding:</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 Organic Agriculture Research and Extension Initiative (USDA-NIFA grant 2018-51300-28561)</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USDA-NIFA Predoctoral Fellowship grant (USDA-NIFA grant 2022-67011-36567)</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USDA-NIFA project 2022-67015-37123</a:t>
            </a:r>
            <a:endParaRPr lang="en-US" sz="1800" dirty="0">
              <a:solidFill>
                <a:sysClr val="windowText" lastClr="000000"/>
              </a:solidFill>
              <a:cs typeface="Calibri" panose="020F0502020204030204" pitchFamily="34" charset="0"/>
            </a:endParaRPr>
          </a:p>
          <a:p>
            <a:pPr marL="0" indent="0">
              <a:spcBef>
                <a:spcPts val="500"/>
              </a:spcBef>
              <a:buNone/>
            </a:pPr>
            <a:endParaRPr lang="en-US" sz="1800" dirty="0">
              <a:solidFill>
                <a:sysClr val="windowText" lastClr="000000"/>
              </a:solidFill>
              <a:cs typeface="Calibri" panose="020F0502020204030204" pitchFamily="34" charset="0"/>
            </a:endParaRPr>
          </a:p>
          <a:p>
            <a:pPr marL="0" indent="0">
              <a:spcBef>
                <a:spcPts val="500"/>
              </a:spcBef>
              <a:buNone/>
            </a:pPr>
            <a:endParaRPr lang="en-US" sz="1800" i="1" dirty="0">
              <a:solidFill>
                <a:sysClr val="windowText" lastClr="000000"/>
              </a:solidFill>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D4392905-5A1E-4432-861A-F96255BB5238}"/>
              </a:ext>
            </a:extLst>
          </p:cNvPr>
          <p:cNvSpPr txBox="1">
            <a:spLocks/>
          </p:cNvSpPr>
          <p:nvPr/>
        </p:nvSpPr>
        <p:spPr>
          <a:xfrm>
            <a:off x="3405863" y="2261935"/>
            <a:ext cx="11840554" cy="379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457200" marR="0" lvl="1" indent="0" defTabSz="914400" rtl="0" eaLnBrk="1" fontAlgn="auto" latinLnBrk="0" hangingPunct="1">
              <a:lnSpc>
                <a:spcPct val="90000"/>
              </a:lnSpc>
              <a:spcBef>
                <a:spcPts val="500"/>
              </a:spcBef>
              <a:spcAft>
                <a:spcPts val="0"/>
              </a:spcAft>
              <a:buClrTx/>
              <a:buSzTx/>
              <a:buNone/>
              <a:tabLst/>
              <a:defRPr/>
            </a:pPr>
            <a:endPar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2" descr="Webinar on 2017 OREI and ORG RFA's | Connection">
            <a:extLst>
              <a:ext uri="{FF2B5EF4-FFF2-40B4-BE49-F238E27FC236}">
                <a16:creationId xmlns:a16="http://schemas.microsoft.com/office/drawing/2014/main" id="{6E3BBF57-207B-96E0-44A6-CA67CD77F5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19" b="38841"/>
          <a:stretch/>
        </p:blipFill>
        <p:spPr bwMode="auto">
          <a:xfrm>
            <a:off x="9764665" y="5647424"/>
            <a:ext cx="1966802" cy="8113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54F87CB-3D42-1F38-039C-CDF0DAF957CF}"/>
              </a:ext>
            </a:extLst>
          </p:cNvPr>
          <p:cNvPicPr>
            <a:picLocks noChangeAspect="1"/>
          </p:cNvPicPr>
          <p:nvPr/>
        </p:nvPicPr>
        <p:blipFill rotWithShape="1">
          <a:blip r:embed="rId4"/>
          <a:srcRect l="16737" r="22655"/>
          <a:stretch/>
        </p:blipFill>
        <p:spPr>
          <a:xfrm rot="5400000">
            <a:off x="10360712" y="1771773"/>
            <a:ext cx="1682865" cy="1313950"/>
          </a:xfrm>
          <a:prstGeom prst="rect">
            <a:avLst/>
          </a:prstGeom>
        </p:spPr>
      </p:pic>
      <p:pic>
        <p:nvPicPr>
          <p:cNvPr id="12" name="Picture 11">
            <a:extLst>
              <a:ext uri="{FF2B5EF4-FFF2-40B4-BE49-F238E27FC236}">
                <a16:creationId xmlns:a16="http://schemas.microsoft.com/office/drawing/2014/main" id="{F25864ED-BA76-27C5-0BF1-933FAFF32838}"/>
              </a:ext>
            </a:extLst>
          </p:cNvPr>
          <p:cNvPicPr>
            <a:picLocks noChangeAspect="1"/>
          </p:cNvPicPr>
          <p:nvPr/>
        </p:nvPicPr>
        <p:blipFill rotWithShape="1">
          <a:blip r:embed="rId5"/>
          <a:srcRect l="22145" t="1" r="23731" b="4565"/>
          <a:stretch/>
        </p:blipFill>
        <p:spPr>
          <a:xfrm rot="5400000">
            <a:off x="10466212" y="3547400"/>
            <a:ext cx="1564729" cy="1551966"/>
          </a:xfrm>
          <a:prstGeom prst="rect">
            <a:avLst/>
          </a:prstGeom>
        </p:spPr>
      </p:pic>
      <p:pic>
        <p:nvPicPr>
          <p:cNvPr id="13" name="Picture 12">
            <a:extLst>
              <a:ext uri="{FF2B5EF4-FFF2-40B4-BE49-F238E27FC236}">
                <a16:creationId xmlns:a16="http://schemas.microsoft.com/office/drawing/2014/main" id="{4CF15E3A-A018-1D67-A5E7-38FF0884631F}"/>
              </a:ext>
            </a:extLst>
          </p:cNvPr>
          <p:cNvPicPr>
            <a:picLocks noChangeAspect="1"/>
          </p:cNvPicPr>
          <p:nvPr/>
        </p:nvPicPr>
        <p:blipFill rotWithShape="1">
          <a:blip r:embed="rId6"/>
          <a:srcRect l="12743"/>
          <a:stretch/>
        </p:blipFill>
        <p:spPr>
          <a:xfrm rot="5400000">
            <a:off x="8674433" y="2211426"/>
            <a:ext cx="1682865" cy="1446463"/>
          </a:xfrm>
          <a:prstGeom prst="rect">
            <a:avLst/>
          </a:prstGeom>
        </p:spPr>
      </p:pic>
    </p:spTree>
    <p:extLst>
      <p:ext uri="{BB962C8B-B14F-4D97-AF65-F5344CB8AC3E}">
        <p14:creationId xmlns:p14="http://schemas.microsoft.com/office/powerpoint/2010/main" val="3930600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FC9591-DB9F-4D3F-81C8-ED44FB872FB9}"/>
              </a:ext>
            </a:extLst>
          </p:cNvPr>
          <p:cNvPicPr>
            <a:picLocks noChangeAspect="1"/>
          </p:cNvPicPr>
          <p:nvPr/>
        </p:nvPicPr>
        <p:blipFill>
          <a:blip r:embed="rId3"/>
          <a:stretch>
            <a:fillRect/>
          </a:stretch>
        </p:blipFill>
        <p:spPr>
          <a:xfrm>
            <a:off x="2211036" y="344636"/>
            <a:ext cx="7769927" cy="4370584"/>
          </a:xfrm>
          <a:prstGeom prst="rect">
            <a:avLst/>
          </a:prstGeom>
        </p:spPr>
      </p:pic>
      <p:sp>
        <p:nvSpPr>
          <p:cNvPr id="5" name="Title 1">
            <a:extLst>
              <a:ext uri="{FF2B5EF4-FFF2-40B4-BE49-F238E27FC236}">
                <a16:creationId xmlns:a16="http://schemas.microsoft.com/office/drawing/2014/main" id="{7865BFA2-5810-BBDB-DB27-DEC38918304E}"/>
              </a:ext>
            </a:extLst>
          </p:cNvPr>
          <p:cNvSpPr txBox="1">
            <a:spLocks/>
          </p:cNvSpPr>
          <p:nvPr/>
        </p:nvSpPr>
        <p:spPr>
          <a:xfrm>
            <a:off x="2519577" y="5045725"/>
            <a:ext cx="7152845" cy="1212714"/>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effectLst>
                  <a:outerShdw blurRad="38100" dist="38100" dir="2700000" algn="tl">
                    <a:srgbClr val="000000">
                      <a:alpha val="43137"/>
                    </a:srgbClr>
                  </a:outerShdw>
                </a:effectLst>
                <a:latin typeface="+mn-lt"/>
              </a:rPr>
              <a:t>Thank you for your time!</a:t>
            </a:r>
          </a:p>
          <a:p>
            <a:pPr algn="ctr"/>
            <a:r>
              <a:rPr lang="en-US" sz="3600" b="1" i="1" dirty="0">
                <a:effectLst>
                  <a:outerShdw blurRad="38100" dist="38100" dir="2700000" algn="tl">
                    <a:srgbClr val="000000">
                      <a:alpha val="43137"/>
                    </a:srgbClr>
                  </a:outerShdw>
                </a:effectLst>
                <a:latin typeface="+mn-lt"/>
              </a:rPr>
              <a:t>Questions?</a:t>
            </a:r>
          </a:p>
        </p:txBody>
      </p:sp>
    </p:spTree>
    <p:extLst>
      <p:ext uri="{BB962C8B-B14F-4D97-AF65-F5344CB8AC3E}">
        <p14:creationId xmlns:p14="http://schemas.microsoft.com/office/powerpoint/2010/main" val="4198593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3432779" y="2967335"/>
            <a:ext cx="5326523" cy="1446550"/>
          </a:xfrm>
          <a:prstGeom prst="rect">
            <a:avLst/>
          </a:prstGeom>
          <a:noFill/>
        </p:spPr>
        <p:txBody>
          <a:bodyPr wrap="none" lIns="91440" tIns="45720" rIns="91440" bIns="45720">
            <a:spAutoFit/>
          </a:bodyPr>
          <a:lstStyle/>
          <a:p>
            <a:pPr algn="ctr"/>
            <a:r>
              <a:rPr lang="en-US" sz="8800" dirty="0">
                <a:ln w="0"/>
                <a:solidFill>
                  <a:srgbClr val="FF0000"/>
                </a:solidFill>
                <a:effectLst>
                  <a:outerShdw blurRad="38100" dist="19050" dir="2700000" algn="tl" rotWithShape="0">
                    <a:schemeClr val="dk1">
                      <a:alpha val="40000"/>
                    </a:schemeClr>
                  </a:outerShdw>
                </a:effectLst>
                <a:highlight>
                  <a:srgbClr val="FFFF00"/>
                </a:highlight>
              </a:rPr>
              <a:t>Extra slides</a:t>
            </a:r>
            <a:endParaRPr lang="en-US" sz="88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28555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3CF968-5F77-3767-EAB5-41212B0BA4E7}"/>
              </a:ext>
            </a:extLst>
          </p:cNvPr>
          <p:cNvSpPr txBox="1">
            <a:spLocks/>
          </p:cNvSpPr>
          <p:nvPr/>
        </p:nvSpPr>
        <p:spPr>
          <a:xfrm>
            <a:off x="255180" y="387248"/>
            <a:ext cx="8653056" cy="1067836"/>
          </a:xfrm>
          <a:prstGeom prst="rect">
            <a:avLst/>
          </a:prstGeom>
          <a:noFill/>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effectLst>
                  <a:outerShdw blurRad="38100" dist="38100" dir="2700000" algn="tl">
                    <a:srgbClr val="000000">
                      <a:alpha val="43137"/>
                    </a:srgbClr>
                  </a:outerShdw>
                </a:effectLst>
                <a:latin typeface="+mn-lt"/>
              </a:rPr>
              <a:t>Overview: Udder health on organic dairies</a:t>
            </a:r>
          </a:p>
        </p:txBody>
      </p:sp>
      <p:sp>
        <p:nvSpPr>
          <p:cNvPr id="4" name="Content Placeholder 3">
            <a:extLst>
              <a:ext uri="{FF2B5EF4-FFF2-40B4-BE49-F238E27FC236}">
                <a16:creationId xmlns:a16="http://schemas.microsoft.com/office/drawing/2014/main" id="{6A4DA20C-4380-6628-0E1A-0C94F3698300}"/>
              </a:ext>
            </a:extLst>
          </p:cNvPr>
          <p:cNvSpPr txBox="1">
            <a:spLocks/>
          </p:cNvSpPr>
          <p:nvPr/>
        </p:nvSpPr>
        <p:spPr>
          <a:xfrm>
            <a:off x="529500" y="1033803"/>
            <a:ext cx="11133000" cy="5436949"/>
          </a:xfrm>
          <a:prstGeom prst="rect">
            <a:avLst/>
          </a:prstGeom>
          <a:noFill/>
          <a:ln>
            <a:noFill/>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2800" i="1" dirty="0">
              <a:latin typeface="Calibri" panose="020F0502020204030204" pitchFamily="34" charset="0"/>
              <a:ea typeface="Calibri" panose="020F0502020204030204" pitchFamily="34" charset="0"/>
            </a:endParaRPr>
          </a:p>
          <a:p>
            <a:pPr marL="0" indent="0">
              <a:buSzPct val="75000"/>
              <a:buFont typeface="Arial" panose="020B0604020202020204" pitchFamily="34" charset="0"/>
              <a:buNone/>
            </a:pPr>
            <a:r>
              <a:rPr lang="en-US" sz="3500" b="1" i="1" dirty="0">
                <a:latin typeface="Calibri" panose="020F0502020204030204" pitchFamily="34" charset="0"/>
                <a:ea typeface="Calibri" panose="020F0502020204030204" pitchFamily="34" charset="0"/>
                <a:cs typeface="Times New Roman" panose="02020603050405020304" pitchFamily="18" charset="0"/>
              </a:rPr>
              <a:t>Is udder health on organic farms worse than conventional farms without the ability to use intramammary antimicrobials?</a:t>
            </a:r>
          </a:p>
          <a:p>
            <a:pPr marL="0" indent="0">
              <a:buSzPct val="75000"/>
              <a:buFont typeface="Arial" panose="020B0604020202020204" pitchFamily="34" charset="0"/>
              <a:buNone/>
            </a:pPr>
            <a:endParaRPr lang="en-US" sz="1100" b="1"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600" b="1" i="1" dirty="0">
                <a:latin typeface="Calibri" panose="020F0502020204030204" pitchFamily="34" charset="0"/>
                <a:ea typeface="Calibri" panose="020F0502020204030204" pitchFamily="34" charset="0"/>
                <a:cs typeface="Times New Roman" panose="02020603050405020304" pitchFamily="18" charset="0"/>
              </a:rPr>
              <a:t>Bulk tank</a:t>
            </a: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a:t>
            </a:r>
            <a:r>
              <a:rPr lang="en-US" sz="2200" i="1" dirty="0">
                <a:latin typeface="Calibri" panose="020F0502020204030204" pitchFamily="34" charset="0"/>
                <a:ea typeface="Calibri" panose="020F0502020204030204" pitchFamily="34" charset="0"/>
                <a:cs typeface="Times New Roman" panose="02020603050405020304" pitchFamily="18" charset="0"/>
              </a:rPr>
              <a:t>Staphylococcus aureus, ↓ colony counts</a:t>
            </a:r>
          </a:p>
          <a:p>
            <a:pPr lvl="3">
              <a:buSzPct val="75000"/>
              <a:buFont typeface="Wingdings" panose="05000000000000000000" pitchFamily="2" charset="2"/>
              <a:buChar char="§"/>
            </a:pPr>
            <a:r>
              <a:rPr lang="en-US" sz="1400" i="1" dirty="0" err="1">
                <a:latin typeface="Calibri" panose="020F0502020204030204" pitchFamily="34" charset="0"/>
                <a:ea typeface="Calibri" panose="020F0502020204030204" pitchFamily="34" charset="0"/>
                <a:cs typeface="Times New Roman" panose="02020603050405020304" pitchFamily="18" charset="0"/>
              </a:rPr>
              <a:t>Cicconi</a:t>
            </a:r>
            <a:r>
              <a:rPr lang="en-US" sz="1400" i="1" dirty="0">
                <a:latin typeface="Calibri" panose="020F0502020204030204" pitchFamily="34" charset="0"/>
                <a:ea typeface="Calibri" panose="020F0502020204030204" pitchFamily="34" charset="0"/>
                <a:cs typeface="Times New Roman" panose="02020603050405020304" pitchFamily="18" charset="0"/>
              </a:rPr>
              <a:t>-Hogan et al., 2014</a:t>
            </a: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 =</a:t>
            </a:r>
            <a:r>
              <a:rPr lang="en-US" sz="2200" i="1" dirty="0">
                <a:latin typeface="Calibri" panose="020F0502020204030204" pitchFamily="34" charset="0"/>
                <a:ea typeface="Calibri" panose="020F0502020204030204" pitchFamily="34" charset="0"/>
                <a:cs typeface="Times New Roman" panose="02020603050405020304" pitchFamily="18" charset="0"/>
              </a:rPr>
              <a:t> Somatic cell count (SCC)</a:t>
            </a:r>
          </a:p>
          <a:p>
            <a:pPr lvl="3">
              <a:buSzPct val="75000"/>
              <a:buFont typeface="Wingdings" panose="05000000000000000000" pitchFamily="2" charset="2"/>
              <a:buChar char="§"/>
            </a:pPr>
            <a:r>
              <a:rPr lang="da-DK" sz="1400" i="1" dirty="0">
                <a:latin typeface="Calibri" panose="020F0502020204030204" pitchFamily="34" charset="0"/>
                <a:ea typeface="Calibri" panose="020F0502020204030204" pitchFamily="34" charset="0"/>
                <a:cs typeface="Times New Roman" panose="02020603050405020304" pitchFamily="18" charset="0"/>
              </a:rPr>
              <a:t>Stiglbauer et al., 2013; Levison et al., 2016</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22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600" b="1" i="1" dirty="0">
                <a:latin typeface="Calibri" panose="020F0502020204030204" pitchFamily="34" charset="0"/>
                <a:ea typeface="Calibri" panose="020F0502020204030204" pitchFamily="34" charset="0"/>
                <a:cs typeface="Times New Roman" panose="02020603050405020304" pitchFamily="18" charset="0"/>
              </a:rPr>
              <a:t>Cow-level</a:t>
            </a: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 =</a:t>
            </a:r>
            <a:r>
              <a:rPr lang="en-US" sz="2200" i="1" dirty="0">
                <a:latin typeface="Calibri" panose="020F0502020204030204" pitchFamily="34" charset="0"/>
                <a:ea typeface="Calibri" panose="020F0502020204030204" pitchFamily="34" charset="0"/>
                <a:cs typeface="Times New Roman" panose="02020603050405020304" pitchFamily="18" charset="0"/>
              </a:rPr>
              <a:t> SCC</a:t>
            </a:r>
          </a:p>
          <a:p>
            <a:pPr lvl="3">
              <a:buSzPct val="75000"/>
              <a:buFont typeface="Wingdings" panose="05000000000000000000" pitchFamily="2" charset="2"/>
              <a:buChar char="§"/>
            </a:pPr>
            <a:r>
              <a:rPr lang="en-US" sz="1400" i="1" dirty="0" err="1">
                <a:latin typeface="Calibri" panose="020F0502020204030204" pitchFamily="34" charset="0"/>
                <a:ea typeface="Calibri" panose="020F0502020204030204" pitchFamily="34" charset="0"/>
                <a:cs typeface="Times New Roman" panose="02020603050405020304" pitchFamily="18" charset="0"/>
              </a:rPr>
              <a:t>Zwald</a:t>
            </a:r>
            <a:r>
              <a:rPr lang="en-US" sz="1400" i="1" dirty="0">
                <a:latin typeface="Calibri" panose="020F0502020204030204" pitchFamily="34" charset="0"/>
                <a:ea typeface="Calibri" panose="020F0502020204030204" pitchFamily="34" charset="0"/>
                <a:cs typeface="Times New Roman" panose="02020603050405020304" pitchFamily="18" charset="0"/>
              </a:rPr>
              <a:t> et al., 2004; </a:t>
            </a:r>
            <a:r>
              <a:rPr lang="da-DK" sz="1400" i="1" dirty="0">
                <a:latin typeface="Calibri" panose="020F0502020204030204" pitchFamily="34" charset="0"/>
                <a:ea typeface="Calibri" panose="020F0502020204030204" pitchFamily="34" charset="0"/>
                <a:cs typeface="Times New Roman" panose="02020603050405020304" pitchFamily="18" charset="0"/>
              </a:rPr>
              <a:t>Hardeng and Edge, 2001; Mullen et al., 2013</a:t>
            </a:r>
            <a:r>
              <a:rPr lang="en-US" sz="1400" i="1" dirty="0">
                <a:latin typeface="Calibri" panose="020F0502020204030204" pitchFamily="34" charset="0"/>
                <a:ea typeface="Calibri" panose="020F0502020204030204" pitchFamily="34" charset="0"/>
                <a:cs typeface="Times New Roman" panose="02020603050405020304" pitchFamily="18" charset="0"/>
              </a:rPr>
              <a:t> </a:t>
            </a:r>
          </a:p>
          <a:p>
            <a:pPr lvl="2">
              <a:buSzPct val="75000"/>
              <a:buFont typeface="Wingdings" panose="05000000000000000000" pitchFamily="2" charset="2"/>
              <a:buChar char="§"/>
            </a:pP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Calibri" panose="020F0502020204030204" pitchFamily="34" charset="0"/>
                <a:ea typeface="Calibri" panose="020F0502020204030204" pitchFamily="34" charset="0"/>
                <a:cs typeface="Times New Roman" panose="02020603050405020304" pitchFamily="18" charset="0"/>
              </a:rPr>
              <a:t>/ =</a:t>
            </a:r>
            <a:r>
              <a:rPr lang="en-US" sz="2200" i="1" dirty="0">
                <a:latin typeface="Calibri" panose="020F0502020204030204" pitchFamily="34" charset="0"/>
                <a:ea typeface="Calibri" panose="020F0502020204030204" pitchFamily="34" charset="0"/>
                <a:cs typeface="Times New Roman" panose="02020603050405020304" pitchFamily="18" charset="0"/>
              </a:rPr>
              <a:t> Clinical mastitis</a:t>
            </a:r>
          </a:p>
          <a:p>
            <a:pPr lvl="3">
              <a:buSzPct val="75000"/>
              <a:buFont typeface="Wingdings" panose="05000000000000000000" pitchFamily="2" charset="2"/>
              <a:buChar char="§"/>
            </a:pPr>
            <a:r>
              <a:rPr lang="da-DK" sz="1400" i="1" dirty="0">
                <a:latin typeface="Calibri" panose="020F0502020204030204" pitchFamily="34" charset="0"/>
                <a:ea typeface="Calibri" panose="020F0502020204030204" pitchFamily="34" charset="0"/>
                <a:cs typeface="Times New Roman" panose="02020603050405020304" pitchFamily="18" charset="0"/>
              </a:rPr>
              <a:t>Hamilton et al., 2006; Richert et al., 2013; Levison et al., 2016; Valle et al., 2007</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 =</a:t>
            </a:r>
            <a:r>
              <a:rPr lang="en-US" sz="2200" i="1" dirty="0">
                <a:latin typeface="Calibri" panose="020F0502020204030204" pitchFamily="34" charset="0"/>
                <a:ea typeface="Calibri" panose="020F0502020204030204" pitchFamily="34" charset="0"/>
                <a:cs typeface="Times New Roman" panose="02020603050405020304" pitchFamily="18" charset="0"/>
              </a:rPr>
              <a:t> Prevalence by pathogen type</a:t>
            </a:r>
          </a:p>
          <a:p>
            <a:pPr lvl="3">
              <a:buSzPct val="75000"/>
              <a:buFont typeface="Wingdings" panose="05000000000000000000" pitchFamily="2" charset="2"/>
              <a:buChar char="§"/>
            </a:pPr>
            <a:r>
              <a:rPr lang="da-DK" sz="1400" i="1" dirty="0">
                <a:latin typeface="Calibri" panose="020F0502020204030204" pitchFamily="34" charset="0"/>
                <a:ea typeface="Calibri" panose="020F0502020204030204" pitchFamily="34" charset="0"/>
                <a:cs typeface="Times New Roman" panose="02020603050405020304" pitchFamily="18" charset="0"/>
              </a:rPr>
              <a:t>Mullen et al., 2013; Pol and Ruegg, 2007</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2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Font typeface="Arial" panose="020B0604020202020204" pitchFamily="34" charset="0"/>
              <a:buNone/>
            </a:pP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4800" b="1" i="1" dirty="0"/>
          </a:p>
          <a:p>
            <a:pPr marL="457200" lvl="1" indent="0">
              <a:buFont typeface="Arial" panose="020B0604020202020204" pitchFamily="34" charset="0"/>
              <a:buNone/>
            </a:pPr>
            <a:endParaRPr lang="en-US" sz="4400" dirty="0"/>
          </a:p>
          <a:p>
            <a:pPr>
              <a:buFont typeface="Wingdings" panose="05000000000000000000" pitchFamily="2" charset="2"/>
              <a:buChar char="ü"/>
            </a:pPr>
            <a:endParaRPr lang="en-US" sz="4800" dirty="0"/>
          </a:p>
          <a:p>
            <a:pPr lvl="1">
              <a:buFont typeface="Wingdings" panose="05000000000000000000" pitchFamily="2" charset="2"/>
              <a:buChar char="ü"/>
            </a:pPr>
            <a:endParaRPr lang="en-US" sz="4400" dirty="0"/>
          </a:p>
        </p:txBody>
      </p:sp>
      <p:pic>
        <p:nvPicPr>
          <p:cNvPr id="8" name="Picture 7">
            <a:extLst>
              <a:ext uri="{FF2B5EF4-FFF2-40B4-BE49-F238E27FC236}">
                <a16:creationId xmlns:a16="http://schemas.microsoft.com/office/drawing/2014/main" id="{3B479DBC-6D33-20EA-93EB-F9374AD2EA7B}"/>
              </a:ext>
            </a:extLst>
          </p:cNvPr>
          <p:cNvPicPr>
            <a:picLocks noChangeAspect="1"/>
          </p:cNvPicPr>
          <p:nvPr/>
        </p:nvPicPr>
        <p:blipFill rotWithShape="1">
          <a:blip r:embed="rId3"/>
          <a:srcRect l="18158" t="17118" r="61612" b="11592"/>
          <a:stretch/>
        </p:blipFill>
        <p:spPr>
          <a:xfrm>
            <a:off x="8546322" y="2548928"/>
            <a:ext cx="3116178" cy="3921824"/>
          </a:xfrm>
          <a:prstGeom prst="rect">
            <a:avLst/>
          </a:prstGeom>
        </p:spPr>
      </p:pic>
      <p:sp>
        <p:nvSpPr>
          <p:cNvPr id="10" name="TextBox 9">
            <a:extLst>
              <a:ext uri="{FF2B5EF4-FFF2-40B4-BE49-F238E27FC236}">
                <a16:creationId xmlns:a16="http://schemas.microsoft.com/office/drawing/2014/main" id="{6A84300F-F787-6649-02CA-B6E31A4CC10A}"/>
              </a:ext>
            </a:extLst>
          </p:cNvPr>
          <p:cNvSpPr txBox="1"/>
          <p:nvPr/>
        </p:nvSpPr>
        <p:spPr>
          <a:xfrm>
            <a:off x="8035237" y="6470752"/>
            <a:ext cx="3531345"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Figures reprinted in Proceedings of National Mastitis Council, 2018</a:t>
            </a:r>
          </a:p>
        </p:txBody>
      </p:sp>
      <p:sp>
        <p:nvSpPr>
          <p:cNvPr id="11" name="Rectangle 10">
            <a:extLst>
              <a:ext uri="{FF2B5EF4-FFF2-40B4-BE49-F238E27FC236}">
                <a16:creationId xmlns:a16="http://schemas.microsoft.com/office/drawing/2014/main" id="{A16A5983-C1A8-CB5D-C1FE-B6CCACE6B55C}"/>
              </a:ext>
            </a:extLst>
          </p:cNvPr>
          <p:cNvSpPr/>
          <p:nvPr/>
        </p:nvSpPr>
        <p:spPr>
          <a:xfrm>
            <a:off x="10165476" y="4203363"/>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sp>
        <p:nvSpPr>
          <p:cNvPr id="12" name="Rectangle 11">
            <a:extLst>
              <a:ext uri="{FF2B5EF4-FFF2-40B4-BE49-F238E27FC236}">
                <a16:creationId xmlns:a16="http://schemas.microsoft.com/office/drawing/2014/main" id="{EB5D7765-A76E-3CFF-FD8A-A3FD62DEF47C}"/>
              </a:ext>
            </a:extLst>
          </p:cNvPr>
          <p:cNvSpPr/>
          <p:nvPr/>
        </p:nvSpPr>
        <p:spPr>
          <a:xfrm>
            <a:off x="10165476" y="4778637"/>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spTree>
    <p:extLst>
      <p:ext uri="{BB962C8B-B14F-4D97-AF65-F5344CB8AC3E}">
        <p14:creationId xmlns:p14="http://schemas.microsoft.com/office/powerpoint/2010/main" val="7067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24C3183-0065-75EA-C231-949350D32F19}"/>
              </a:ext>
            </a:extLst>
          </p:cNvPr>
          <p:cNvGraphicFramePr>
            <a:graphicFrameLocks noGrp="1"/>
          </p:cNvGraphicFramePr>
          <p:nvPr>
            <p:extLst>
              <p:ext uri="{D42A27DB-BD31-4B8C-83A1-F6EECF244321}">
                <p14:modId xmlns:p14="http://schemas.microsoft.com/office/powerpoint/2010/main" val="2091556533"/>
              </p:ext>
            </p:extLst>
          </p:nvPr>
        </p:nvGraphicFramePr>
        <p:xfrm>
          <a:off x="2144358" y="613187"/>
          <a:ext cx="4946659" cy="5818328"/>
        </p:xfrm>
        <a:graphic>
          <a:graphicData uri="http://schemas.openxmlformats.org/drawingml/2006/table">
            <a:tbl>
              <a:tblPr/>
              <a:tblGrid>
                <a:gridCol w="2861996">
                  <a:extLst>
                    <a:ext uri="{9D8B030D-6E8A-4147-A177-3AD203B41FA5}">
                      <a16:colId xmlns:a16="http://schemas.microsoft.com/office/drawing/2014/main" val="3482003869"/>
                    </a:ext>
                  </a:extLst>
                </a:gridCol>
                <a:gridCol w="847998">
                  <a:extLst>
                    <a:ext uri="{9D8B030D-6E8A-4147-A177-3AD203B41FA5}">
                      <a16:colId xmlns:a16="http://schemas.microsoft.com/office/drawing/2014/main" val="2901888178"/>
                    </a:ext>
                  </a:extLst>
                </a:gridCol>
                <a:gridCol w="1236665">
                  <a:extLst>
                    <a:ext uri="{9D8B030D-6E8A-4147-A177-3AD203B41FA5}">
                      <a16:colId xmlns:a16="http://schemas.microsoft.com/office/drawing/2014/main" val="3199367251"/>
                    </a:ext>
                  </a:extLst>
                </a:gridCol>
              </a:tblGrid>
              <a:tr h="174620">
                <a:tc>
                  <a:txBody>
                    <a:bodyPr/>
                    <a:lstStyle/>
                    <a:p>
                      <a:pPr algn="ctr" fontAlgn="b"/>
                      <a:r>
                        <a:rPr lang="en-US" sz="1200" b="1" i="1" u="none" strike="noStrike" dirty="0">
                          <a:solidFill>
                            <a:srgbClr val="000000"/>
                          </a:solidFill>
                          <a:effectLst/>
                          <a:latin typeface="Calibri" panose="020F0502020204030204" pitchFamily="34" charset="0"/>
                        </a:rPr>
                        <a:t>Isolate</a:t>
                      </a:r>
                    </a:p>
                  </a:txBody>
                  <a:tcPr marL="4808" marR="4808" marT="4808"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1200" b="1" i="1" u="none" strike="noStrike">
                          <a:solidFill>
                            <a:srgbClr val="000000"/>
                          </a:solidFill>
                          <a:effectLst/>
                          <a:latin typeface="Calibri" panose="020F0502020204030204" pitchFamily="34" charset="0"/>
                        </a:rPr>
                        <a:t>ST</a:t>
                      </a:r>
                    </a:p>
                  </a:txBody>
                  <a:tcPr marL="4808" marR="4808" marT="4808" marB="0" anchor="b">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1200" b="1" i="1" u="none" strike="noStrike">
                          <a:solidFill>
                            <a:srgbClr val="000000"/>
                          </a:solidFill>
                          <a:effectLst/>
                          <a:latin typeface="Calibri" panose="020F0502020204030204" pitchFamily="34" charset="0"/>
                        </a:rPr>
                        <a:t>ST cluster</a:t>
                      </a:r>
                    </a:p>
                  </a:txBody>
                  <a:tcPr marL="4808" marR="4808" marT="4808"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3839963"/>
                  </a:ext>
                </a:extLst>
              </a:tr>
              <a:tr h="168800">
                <a:tc>
                  <a:txBody>
                    <a:bodyPr/>
                    <a:lstStyle/>
                    <a:p>
                      <a:pPr algn="ctr" fontAlgn="b"/>
                      <a:r>
                        <a:rPr lang="en-US" sz="1200" b="0" i="0" u="none" strike="noStrike" dirty="0">
                          <a:solidFill>
                            <a:srgbClr val="000000"/>
                          </a:solidFill>
                          <a:effectLst/>
                          <a:latin typeface="Calibri" panose="020F0502020204030204" pitchFamily="34" charset="0"/>
                        </a:rPr>
                        <a:t>BP1_113</a:t>
                      </a:r>
                    </a:p>
                  </a:txBody>
                  <a:tcPr marL="4808" marR="4808" marT="4808" marB="0" anchor="b">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175</a:t>
                      </a:r>
                    </a:p>
                  </a:txBody>
                  <a:tcPr marL="4808" marR="4808" marT="4808"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605521220"/>
                  </a:ext>
                </a:extLst>
              </a:tr>
              <a:tr h="168800">
                <a:tc>
                  <a:txBody>
                    <a:bodyPr/>
                    <a:lstStyle/>
                    <a:p>
                      <a:pPr algn="ctr" fontAlgn="b"/>
                      <a:r>
                        <a:rPr lang="en-US" sz="1200" b="0" i="0" u="none" strike="noStrike" dirty="0">
                          <a:solidFill>
                            <a:srgbClr val="000000"/>
                          </a:solidFill>
                          <a:effectLst/>
                          <a:latin typeface="Calibri" panose="020F0502020204030204" pitchFamily="34" charset="0"/>
                        </a:rPr>
                        <a:t>BP1_099</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174</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85601454"/>
                  </a:ext>
                </a:extLst>
              </a:tr>
              <a:tr h="168800">
                <a:tc>
                  <a:txBody>
                    <a:bodyPr/>
                    <a:lstStyle/>
                    <a:p>
                      <a:pPr algn="ctr" fontAlgn="b"/>
                      <a:r>
                        <a:rPr lang="en-US" sz="1200" b="0" i="0" u="none" strike="noStrike">
                          <a:solidFill>
                            <a:srgbClr val="000000"/>
                          </a:solidFill>
                          <a:effectLst/>
                          <a:latin typeface="Calibri" panose="020F0502020204030204" pitchFamily="34" charset="0"/>
                        </a:rPr>
                        <a:t>TS3_101</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176</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602589865"/>
                  </a:ext>
                </a:extLst>
              </a:tr>
              <a:tr h="168800">
                <a:tc>
                  <a:txBody>
                    <a:bodyPr/>
                    <a:lstStyle/>
                    <a:p>
                      <a:pPr algn="ctr" fontAlgn="b"/>
                      <a:r>
                        <a:rPr lang="en-US" sz="1200" b="0" i="0" u="none" strike="noStrike" dirty="0">
                          <a:solidFill>
                            <a:srgbClr val="000000"/>
                          </a:solidFill>
                          <a:effectLst/>
                          <a:latin typeface="Calibri" panose="020F0502020204030204" pitchFamily="34" charset="0"/>
                        </a:rPr>
                        <a:t>TS3_102</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176</a:t>
                      </a:r>
                    </a:p>
                  </a:txBody>
                  <a:tcPr marL="4808" marR="4808" marT="4808" marB="0" anchor="b">
                    <a:lnL>
                      <a:noFill/>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327120989"/>
                  </a:ext>
                </a:extLst>
              </a:tr>
              <a:tr h="168800">
                <a:tc>
                  <a:txBody>
                    <a:bodyPr/>
                    <a:lstStyle/>
                    <a:p>
                      <a:pPr algn="ctr" fontAlgn="b"/>
                      <a:r>
                        <a:rPr lang="en-US" sz="1200" b="0" i="0" u="none" strike="noStrike">
                          <a:solidFill>
                            <a:srgbClr val="000000"/>
                          </a:solidFill>
                          <a:effectLst/>
                          <a:latin typeface="Calibri" panose="020F0502020204030204" pitchFamily="34" charset="0"/>
                        </a:rPr>
                        <a:t>TS3_108</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176</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830461104"/>
                  </a:ext>
                </a:extLst>
              </a:tr>
              <a:tr h="168800">
                <a:tc>
                  <a:txBody>
                    <a:bodyPr/>
                    <a:lstStyle/>
                    <a:p>
                      <a:pPr algn="ctr" fontAlgn="b"/>
                      <a:r>
                        <a:rPr lang="en-US" sz="1200" b="0" i="0" u="none" strike="noStrike" dirty="0">
                          <a:solidFill>
                            <a:srgbClr val="000000"/>
                          </a:solidFill>
                          <a:effectLst/>
                          <a:latin typeface="Calibri" panose="020F0502020204030204" pitchFamily="34" charset="0"/>
                        </a:rPr>
                        <a:t>TS3_109</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176</a:t>
                      </a:r>
                    </a:p>
                  </a:txBody>
                  <a:tcPr marL="4808" marR="4808" marT="4808" marB="0" anchor="b">
                    <a:lnL>
                      <a:noFill/>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12381034"/>
                  </a:ext>
                </a:extLst>
              </a:tr>
              <a:tr h="168800">
                <a:tc>
                  <a:txBody>
                    <a:bodyPr/>
                    <a:lstStyle/>
                    <a:p>
                      <a:pPr algn="ctr" fontAlgn="b"/>
                      <a:r>
                        <a:rPr lang="en-US" sz="1200" b="0" i="0" u="none" strike="noStrike" dirty="0">
                          <a:solidFill>
                            <a:srgbClr val="000000"/>
                          </a:solidFill>
                          <a:effectLst/>
                          <a:latin typeface="Calibri" panose="020F0502020204030204" pitchFamily="34" charset="0"/>
                        </a:rPr>
                        <a:t>TS3_063</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176</a:t>
                      </a:r>
                    </a:p>
                  </a:txBody>
                  <a:tcPr marL="4808" marR="4808" marT="4808" marB="0" anchor="b">
                    <a:lnL>
                      <a:noFill/>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93039747"/>
                  </a:ext>
                </a:extLst>
              </a:tr>
              <a:tr h="168800">
                <a:tc>
                  <a:txBody>
                    <a:bodyPr/>
                    <a:lstStyle/>
                    <a:p>
                      <a:pPr algn="ctr" fontAlgn="b"/>
                      <a:r>
                        <a:rPr lang="en-US" sz="1200" b="0" i="0" u="none" strike="noStrike">
                          <a:solidFill>
                            <a:srgbClr val="000000"/>
                          </a:solidFill>
                          <a:effectLst/>
                          <a:latin typeface="Calibri" panose="020F0502020204030204" pitchFamily="34" charset="0"/>
                        </a:rPr>
                        <a:t>TS3_067</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176</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68360126"/>
                  </a:ext>
                </a:extLst>
              </a:tr>
              <a:tr h="168800">
                <a:tc>
                  <a:txBody>
                    <a:bodyPr/>
                    <a:lstStyle/>
                    <a:p>
                      <a:pPr algn="ctr" fontAlgn="b"/>
                      <a:r>
                        <a:rPr lang="en-US" sz="1200" b="0" i="0" u="none" strike="noStrike">
                          <a:solidFill>
                            <a:srgbClr val="000000"/>
                          </a:solidFill>
                          <a:effectLst/>
                          <a:latin typeface="Calibri" panose="020F0502020204030204" pitchFamily="34" charset="0"/>
                        </a:rPr>
                        <a:t>TS3_068</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176</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50753118"/>
                  </a:ext>
                </a:extLst>
              </a:tr>
              <a:tr h="168800">
                <a:tc>
                  <a:txBody>
                    <a:bodyPr/>
                    <a:lstStyle/>
                    <a:p>
                      <a:pPr algn="ctr" fontAlgn="b"/>
                      <a:r>
                        <a:rPr lang="en-US" sz="1200" b="0" i="0" u="none" strike="noStrike">
                          <a:solidFill>
                            <a:srgbClr val="000000"/>
                          </a:solidFill>
                          <a:effectLst/>
                          <a:latin typeface="Calibri" panose="020F0502020204030204" pitchFamily="34" charset="0"/>
                        </a:rPr>
                        <a:t>TS3_071</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176</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62346040"/>
                  </a:ext>
                </a:extLst>
              </a:tr>
              <a:tr h="174620">
                <a:tc>
                  <a:txBody>
                    <a:bodyPr/>
                    <a:lstStyle/>
                    <a:p>
                      <a:pPr algn="ctr" fontAlgn="b"/>
                      <a:r>
                        <a:rPr lang="en-US" sz="1200" b="0" i="0" u="none" strike="noStrike">
                          <a:solidFill>
                            <a:srgbClr val="000000"/>
                          </a:solidFill>
                          <a:effectLst/>
                          <a:latin typeface="Calibri" panose="020F0502020204030204" pitchFamily="34" charset="0"/>
                        </a:rPr>
                        <a:t>TS3_098</a:t>
                      </a:r>
                    </a:p>
                  </a:txBody>
                  <a:tcPr marL="4808" marR="4808" marT="4808" marB="0" anchor="b">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panose="020F0502020204030204" pitchFamily="34" charset="0"/>
                        </a:rPr>
                        <a:t>176</a:t>
                      </a:r>
                    </a:p>
                  </a:txBody>
                  <a:tcPr marL="4808" marR="4808" marT="4808"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808" marR="4808" marT="4808" marB="0" anchor="b">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9295101"/>
                  </a:ext>
                </a:extLst>
              </a:tr>
              <a:tr h="168800">
                <a:tc>
                  <a:txBody>
                    <a:bodyPr/>
                    <a:lstStyle/>
                    <a:p>
                      <a:pPr algn="ctr" fontAlgn="b"/>
                      <a:r>
                        <a:rPr lang="en-US" sz="1200" b="0" i="0" u="none" strike="noStrike">
                          <a:solidFill>
                            <a:srgbClr val="000000"/>
                          </a:solidFill>
                          <a:effectLst/>
                          <a:latin typeface="Calibri" panose="020F0502020204030204" pitchFamily="34" charset="0"/>
                        </a:rPr>
                        <a:t>BP3_055</a:t>
                      </a:r>
                    </a:p>
                  </a:txBody>
                  <a:tcPr marL="4808" marR="4808" marT="4808" marB="0" anchor="b">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5</a:t>
                      </a:r>
                    </a:p>
                  </a:txBody>
                  <a:tcPr marL="4808" marR="4808" marT="4808"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5</a:t>
                      </a:r>
                    </a:p>
                  </a:txBody>
                  <a:tcPr marL="4808" marR="4808" marT="4808" marB="0" anchor="b">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915295887"/>
                  </a:ext>
                </a:extLst>
              </a:tr>
              <a:tr h="168800">
                <a:tc>
                  <a:txBody>
                    <a:bodyPr/>
                    <a:lstStyle/>
                    <a:p>
                      <a:pPr algn="ctr" fontAlgn="b"/>
                      <a:r>
                        <a:rPr lang="en-US" sz="1200" b="0" i="0" u="none" strike="noStrike">
                          <a:solidFill>
                            <a:srgbClr val="000000"/>
                          </a:solidFill>
                          <a:effectLst/>
                          <a:latin typeface="Calibri" panose="020F0502020204030204" pitchFamily="34" charset="0"/>
                        </a:rPr>
                        <a:t>BP3_069</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5</a:t>
                      </a:r>
                    </a:p>
                  </a:txBody>
                  <a:tcPr marL="4808" marR="4808" marT="4808" marB="0" anchor="b">
                    <a:lnL>
                      <a:noFill/>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5</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68746891"/>
                  </a:ext>
                </a:extLst>
              </a:tr>
              <a:tr h="174620">
                <a:tc>
                  <a:txBody>
                    <a:bodyPr/>
                    <a:lstStyle/>
                    <a:p>
                      <a:pPr algn="ctr" fontAlgn="b"/>
                      <a:r>
                        <a:rPr lang="en-US" sz="1200" b="0" i="0" u="none" strike="noStrike">
                          <a:solidFill>
                            <a:srgbClr val="000000"/>
                          </a:solidFill>
                          <a:effectLst/>
                          <a:latin typeface="Calibri" panose="020F0502020204030204" pitchFamily="34" charset="0"/>
                        </a:rPr>
                        <a:t>BP4_038</a:t>
                      </a:r>
                    </a:p>
                  </a:txBody>
                  <a:tcPr marL="4808" marR="4808" marT="4808" marB="0" anchor="b">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panose="020F0502020204030204" pitchFamily="34" charset="0"/>
                        </a:rPr>
                        <a:t>5</a:t>
                      </a:r>
                    </a:p>
                  </a:txBody>
                  <a:tcPr marL="4808" marR="4808" marT="4808"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panose="020F0502020204030204" pitchFamily="34" charset="0"/>
                        </a:rPr>
                        <a:t>5</a:t>
                      </a:r>
                    </a:p>
                  </a:txBody>
                  <a:tcPr marL="4808" marR="4808" marT="4808" marB="0" anchor="b">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5718981"/>
                  </a:ext>
                </a:extLst>
              </a:tr>
              <a:tr h="168800">
                <a:tc>
                  <a:txBody>
                    <a:bodyPr/>
                    <a:lstStyle/>
                    <a:p>
                      <a:pPr algn="ctr" fontAlgn="b"/>
                      <a:r>
                        <a:rPr lang="en-US" sz="1200" b="0" i="0" u="none" strike="noStrike">
                          <a:solidFill>
                            <a:srgbClr val="000000"/>
                          </a:solidFill>
                          <a:effectLst/>
                          <a:latin typeface="Calibri" panose="020F0502020204030204" pitchFamily="34" charset="0"/>
                        </a:rPr>
                        <a:t>BP1_094</a:t>
                      </a:r>
                    </a:p>
                  </a:txBody>
                  <a:tcPr marL="4808" marR="4808" marT="4808" marB="0" anchor="b">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4808" marR="4808" marT="4808" marB="0" anchor="b">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362870467"/>
                  </a:ext>
                </a:extLst>
              </a:tr>
              <a:tr h="168800">
                <a:tc>
                  <a:txBody>
                    <a:bodyPr/>
                    <a:lstStyle/>
                    <a:p>
                      <a:pPr algn="ctr" fontAlgn="b"/>
                      <a:r>
                        <a:rPr lang="en-US" sz="1200" b="0" i="0" u="none" strike="noStrike">
                          <a:solidFill>
                            <a:srgbClr val="000000"/>
                          </a:solidFill>
                          <a:effectLst/>
                          <a:latin typeface="Calibri" panose="020F0502020204030204" pitchFamily="34" charset="0"/>
                        </a:rPr>
                        <a:t>TS2_051</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39302606"/>
                  </a:ext>
                </a:extLst>
              </a:tr>
              <a:tr h="168800">
                <a:tc>
                  <a:txBody>
                    <a:bodyPr/>
                    <a:lstStyle/>
                    <a:p>
                      <a:pPr algn="ctr" fontAlgn="b"/>
                      <a:r>
                        <a:rPr lang="en-US" sz="1200" b="0" i="0" u="none" strike="noStrike">
                          <a:solidFill>
                            <a:srgbClr val="000000"/>
                          </a:solidFill>
                          <a:effectLst/>
                          <a:latin typeface="Calibri" panose="020F0502020204030204" pitchFamily="34" charset="0"/>
                        </a:rPr>
                        <a:t>BP3_048</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860544429"/>
                  </a:ext>
                </a:extLst>
              </a:tr>
              <a:tr h="168800">
                <a:tc>
                  <a:txBody>
                    <a:bodyPr/>
                    <a:lstStyle/>
                    <a:p>
                      <a:pPr algn="ctr" fontAlgn="b"/>
                      <a:r>
                        <a:rPr lang="en-US" sz="1200" b="0" i="0" u="none" strike="noStrike">
                          <a:solidFill>
                            <a:srgbClr val="000000"/>
                          </a:solidFill>
                          <a:effectLst/>
                          <a:latin typeface="Calibri" panose="020F0502020204030204" pitchFamily="34" charset="0"/>
                        </a:rPr>
                        <a:t>BP3_075</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306284269"/>
                  </a:ext>
                </a:extLst>
              </a:tr>
              <a:tr h="168800">
                <a:tc>
                  <a:txBody>
                    <a:bodyPr/>
                    <a:lstStyle/>
                    <a:p>
                      <a:pPr algn="ctr" fontAlgn="b"/>
                      <a:r>
                        <a:rPr lang="en-US" sz="1200" b="0" i="0" u="none" strike="noStrike">
                          <a:solidFill>
                            <a:srgbClr val="000000"/>
                          </a:solidFill>
                          <a:effectLst/>
                          <a:latin typeface="Calibri" panose="020F0502020204030204" pitchFamily="34" charset="0"/>
                        </a:rPr>
                        <a:t>BP4_041</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648027642"/>
                  </a:ext>
                </a:extLst>
              </a:tr>
              <a:tr h="168800">
                <a:tc>
                  <a:txBody>
                    <a:bodyPr/>
                    <a:lstStyle/>
                    <a:p>
                      <a:pPr algn="ctr" fontAlgn="b"/>
                      <a:r>
                        <a:rPr lang="en-US" sz="1200" b="0" i="0" u="none" strike="noStrike">
                          <a:solidFill>
                            <a:srgbClr val="000000"/>
                          </a:solidFill>
                          <a:effectLst/>
                          <a:latin typeface="Calibri" panose="020F0502020204030204" pitchFamily="34" charset="0"/>
                        </a:rPr>
                        <a:t>BP4_054</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91683960"/>
                  </a:ext>
                </a:extLst>
              </a:tr>
              <a:tr h="168800">
                <a:tc>
                  <a:txBody>
                    <a:bodyPr/>
                    <a:lstStyle/>
                    <a:p>
                      <a:pPr algn="ctr" fontAlgn="b"/>
                      <a:r>
                        <a:rPr lang="en-US" sz="1200" b="0" i="0" u="none" strike="noStrike">
                          <a:solidFill>
                            <a:srgbClr val="000000"/>
                          </a:solidFill>
                          <a:effectLst/>
                          <a:latin typeface="Calibri" panose="020F0502020204030204" pitchFamily="34" charset="0"/>
                        </a:rPr>
                        <a:t>BP4_055</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466107767"/>
                  </a:ext>
                </a:extLst>
              </a:tr>
              <a:tr h="168800">
                <a:tc>
                  <a:txBody>
                    <a:bodyPr/>
                    <a:lstStyle/>
                    <a:p>
                      <a:pPr algn="ctr" fontAlgn="b"/>
                      <a:r>
                        <a:rPr lang="en-US" sz="1200" b="0" i="0" u="none" strike="noStrike">
                          <a:solidFill>
                            <a:srgbClr val="000000"/>
                          </a:solidFill>
                          <a:effectLst/>
                          <a:latin typeface="Calibri" panose="020F0502020204030204" pitchFamily="34" charset="0"/>
                        </a:rPr>
                        <a:t>BP4_061</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6</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128151403"/>
                  </a:ext>
                </a:extLst>
              </a:tr>
              <a:tr h="174620">
                <a:tc>
                  <a:txBody>
                    <a:bodyPr/>
                    <a:lstStyle/>
                    <a:p>
                      <a:pPr algn="ctr" fontAlgn="b"/>
                      <a:r>
                        <a:rPr lang="en-US" sz="1200" b="0" i="0" u="none" strike="noStrike">
                          <a:solidFill>
                            <a:srgbClr val="000000"/>
                          </a:solidFill>
                          <a:effectLst/>
                          <a:latin typeface="Calibri" panose="020F0502020204030204" pitchFamily="34" charset="0"/>
                        </a:rPr>
                        <a:t>BP5_071</a:t>
                      </a:r>
                    </a:p>
                  </a:txBody>
                  <a:tcPr marL="4808" marR="4808" marT="4808" marB="0" anchor="b">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panose="020F0502020204030204" pitchFamily="34" charset="0"/>
                        </a:rPr>
                        <a:t>6</a:t>
                      </a:r>
                    </a:p>
                  </a:txBody>
                  <a:tcPr marL="4808" marR="4808" marT="4808" marB="0" anchor="b">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8611221"/>
                  </a:ext>
                </a:extLst>
              </a:tr>
              <a:tr h="168800">
                <a:tc>
                  <a:txBody>
                    <a:bodyPr/>
                    <a:lstStyle/>
                    <a:p>
                      <a:pPr algn="ctr" fontAlgn="b"/>
                      <a:r>
                        <a:rPr lang="en-US" sz="1200" b="0" i="0" u="none" strike="noStrike">
                          <a:solidFill>
                            <a:srgbClr val="000000"/>
                          </a:solidFill>
                          <a:effectLst/>
                          <a:latin typeface="Calibri" panose="020F0502020204030204" pitchFamily="34" charset="0"/>
                        </a:rPr>
                        <a:t>TS2_050</a:t>
                      </a:r>
                    </a:p>
                  </a:txBody>
                  <a:tcPr marL="4808" marR="4808" marT="4808" marB="0" anchor="b">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25</a:t>
                      </a:r>
                    </a:p>
                  </a:txBody>
                  <a:tcPr marL="4808" marR="4808" marT="4808"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25</a:t>
                      </a:r>
                    </a:p>
                  </a:txBody>
                  <a:tcPr marL="4808" marR="4808" marT="4808" marB="0" anchor="b">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31649993"/>
                  </a:ext>
                </a:extLst>
              </a:tr>
              <a:tr h="174620">
                <a:tc>
                  <a:txBody>
                    <a:bodyPr/>
                    <a:lstStyle/>
                    <a:p>
                      <a:pPr algn="ctr" fontAlgn="b"/>
                      <a:r>
                        <a:rPr lang="en-US" sz="1200" b="0" i="0" u="none" strike="noStrike">
                          <a:solidFill>
                            <a:srgbClr val="000000"/>
                          </a:solidFill>
                          <a:effectLst/>
                          <a:latin typeface="Calibri" panose="020F0502020204030204" pitchFamily="34" charset="0"/>
                        </a:rPr>
                        <a:t>TS2_062</a:t>
                      </a:r>
                    </a:p>
                  </a:txBody>
                  <a:tcPr marL="4808" marR="4808" marT="4808" marB="0" anchor="b">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panose="020F0502020204030204" pitchFamily="34" charset="0"/>
                        </a:rPr>
                        <a:t>25</a:t>
                      </a:r>
                    </a:p>
                  </a:txBody>
                  <a:tcPr marL="4808" marR="4808" marT="4808"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panose="020F0502020204030204" pitchFamily="34" charset="0"/>
                        </a:rPr>
                        <a:t>25</a:t>
                      </a:r>
                    </a:p>
                  </a:txBody>
                  <a:tcPr marL="4808" marR="4808" marT="4808" marB="0" anchor="b">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4431815"/>
                  </a:ext>
                </a:extLst>
              </a:tr>
              <a:tr h="168800">
                <a:tc>
                  <a:txBody>
                    <a:bodyPr/>
                    <a:lstStyle/>
                    <a:p>
                      <a:pPr algn="ctr" fontAlgn="b"/>
                      <a:r>
                        <a:rPr lang="en-US" sz="1200" b="0" i="0" u="none" strike="noStrike">
                          <a:solidFill>
                            <a:srgbClr val="000000"/>
                          </a:solidFill>
                          <a:effectLst/>
                          <a:latin typeface="Calibri" panose="020F0502020204030204" pitchFamily="34" charset="0"/>
                        </a:rPr>
                        <a:t>BP2_150</a:t>
                      </a:r>
                    </a:p>
                  </a:txBody>
                  <a:tcPr marL="4808" marR="4808" marT="4808" marB="0" anchor="b">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48</a:t>
                      </a:r>
                    </a:p>
                  </a:txBody>
                  <a:tcPr marL="4808" marR="4808" marT="4808"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48</a:t>
                      </a:r>
                    </a:p>
                  </a:txBody>
                  <a:tcPr marL="4808" marR="4808" marT="4808" marB="0" anchor="b">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43484185"/>
                  </a:ext>
                </a:extLst>
              </a:tr>
              <a:tr h="174620">
                <a:tc>
                  <a:txBody>
                    <a:bodyPr/>
                    <a:lstStyle/>
                    <a:p>
                      <a:pPr algn="ctr" fontAlgn="b"/>
                      <a:r>
                        <a:rPr lang="en-US" sz="1200" b="0" i="0" u="none" strike="noStrike">
                          <a:solidFill>
                            <a:srgbClr val="000000"/>
                          </a:solidFill>
                          <a:effectLst/>
                          <a:latin typeface="Calibri" panose="020F0502020204030204" pitchFamily="34" charset="0"/>
                        </a:rPr>
                        <a:t>BP3_061</a:t>
                      </a:r>
                    </a:p>
                  </a:txBody>
                  <a:tcPr marL="4808" marR="4808" marT="4808" marB="0" anchor="b">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panose="020F0502020204030204" pitchFamily="34" charset="0"/>
                        </a:rPr>
                        <a:t>48</a:t>
                      </a:r>
                    </a:p>
                  </a:txBody>
                  <a:tcPr marL="4808" marR="4808" marT="4808" marB="0" anchor="b">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panose="020F0502020204030204" pitchFamily="34" charset="0"/>
                        </a:rPr>
                        <a:t>48</a:t>
                      </a:r>
                    </a:p>
                  </a:txBody>
                  <a:tcPr marL="4808" marR="4808" marT="4808" marB="0" anchor="b">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4355408"/>
                  </a:ext>
                </a:extLst>
              </a:tr>
              <a:tr h="168800">
                <a:tc>
                  <a:txBody>
                    <a:bodyPr/>
                    <a:lstStyle/>
                    <a:p>
                      <a:pPr algn="ctr" fontAlgn="b"/>
                      <a:r>
                        <a:rPr lang="en-US" sz="1200" b="0" i="0" u="none" strike="noStrike">
                          <a:solidFill>
                            <a:srgbClr val="000000"/>
                          </a:solidFill>
                          <a:effectLst/>
                          <a:latin typeface="Calibri" panose="020F0502020204030204" pitchFamily="34" charset="0"/>
                        </a:rPr>
                        <a:t>TS3_091</a:t>
                      </a:r>
                    </a:p>
                  </a:txBody>
                  <a:tcPr marL="4808" marR="4808" marT="4808" marB="0" anchor="b">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177</a:t>
                      </a:r>
                    </a:p>
                  </a:txBody>
                  <a:tcPr marL="4808" marR="4808" marT="4808"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15x</a:t>
                      </a:r>
                    </a:p>
                  </a:txBody>
                  <a:tcPr marL="4808" marR="4808" marT="4808" marB="0" anchor="b">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990493822"/>
                  </a:ext>
                </a:extLst>
              </a:tr>
              <a:tr h="168800">
                <a:tc>
                  <a:txBody>
                    <a:bodyPr/>
                    <a:lstStyle/>
                    <a:p>
                      <a:pPr algn="ctr" fontAlgn="b"/>
                      <a:r>
                        <a:rPr lang="en-US" sz="1200" b="0" i="0" u="none" strike="noStrike">
                          <a:solidFill>
                            <a:srgbClr val="000000"/>
                          </a:solidFill>
                          <a:effectLst/>
                          <a:latin typeface="Calibri" panose="020F0502020204030204" pitchFamily="34" charset="0"/>
                        </a:rPr>
                        <a:t>BP4_056</a:t>
                      </a:r>
                    </a:p>
                  </a:txBody>
                  <a:tcPr marL="4808" marR="4808" marT="4808"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ctr" fontAlgn="b"/>
                      <a:r>
                        <a:rPr lang="en-US" sz="1200" b="0" i="0" u="none" strike="noStrike">
                          <a:solidFill>
                            <a:srgbClr val="000000"/>
                          </a:solidFill>
                          <a:effectLst/>
                          <a:latin typeface="Calibri" panose="020F0502020204030204" pitchFamily="34" charset="0"/>
                        </a:rPr>
                        <a:t>136</a:t>
                      </a:r>
                    </a:p>
                  </a:txBody>
                  <a:tcPr marL="4808" marR="4808" marT="4808" marB="0" anchor="b">
                    <a:lnL>
                      <a:noFill/>
                    </a:lnL>
                    <a:lnR>
                      <a:noFill/>
                    </a:lnR>
                    <a:lnT>
                      <a:noFill/>
                    </a:lnT>
                    <a:lnB>
                      <a:noFill/>
                    </a:lnB>
                    <a:noFill/>
                  </a:tcPr>
                </a:tc>
                <a:tc>
                  <a:txBody>
                    <a:bodyPr/>
                    <a:lstStyle/>
                    <a:p>
                      <a:pPr algn="ctr" fontAlgn="b"/>
                      <a:r>
                        <a:rPr lang="en-US" sz="1200" b="0" i="0" u="none" strike="noStrike" dirty="0">
                          <a:solidFill>
                            <a:srgbClr val="000000"/>
                          </a:solidFill>
                          <a:effectLst/>
                          <a:latin typeface="Calibri" panose="020F0502020204030204" pitchFamily="34" charset="0"/>
                        </a:rPr>
                        <a:t>15x</a:t>
                      </a:r>
                    </a:p>
                  </a:txBody>
                  <a:tcPr marL="4808" marR="4808" marT="4808"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84194111"/>
                  </a:ext>
                </a:extLst>
              </a:tr>
              <a:tr h="168800">
                <a:tc>
                  <a:txBody>
                    <a:bodyPr/>
                    <a:lstStyle/>
                    <a:p>
                      <a:pPr algn="ctr" fontAlgn="b"/>
                      <a:r>
                        <a:rPr lang="en-US" sz="1200" b="0" i="0" u="none" strike="noStrike">
                          <a:solidFill>
                            <a:srgbClr val="000000"/>
                          </a:solidFill>
                          <a:effectLst/>
                          <a:latin typeface="Calibri" panose="020F0502020204030204" pitchFamily="34" charset="0"/>
                        </a:rPr>
                        <a:t>TS2_069</a:t>
                      </a:r>
                    </a:p>
                  </a:txBody>
                  <a:tcPr marL="4808" marR="4808" marT="4808"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a:solidFill>
                            <a:srgbClr val="000000"/>
                          </a:solidFill>
                          <a:effectLst/>
                          <a:latin typeface="Calibri" panose="020F0502020204030204" pitchFamily="34" charset="0"/>
                        </a:rPr>
                        <a:t>51</a:t>
                      </a:r>
                    </a:p>
                  </a:txBody>
                  <a:tcPr marL="4808" marR="4808" marT="4808"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panose="020F0502020204030204" pitchFamily="34" charset="0"/>
                        </a:rPr>
                        <a:t>XX</a:t>
                      </a:r>
                    </a:p>
                  </a:txBody>
                  <a:tcPr marL="4808" marR="4808" marT="4808"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1071158"/>
                  </a:ext>
                </a:extLst>
              </a:tr>
            </a:tbl>
          </a:graphicData>
        </a:graphic>
      </p:graphicFrame>
      <p:sp>
        <p:nvSpPr>
          <p:cNvPr id="2" name="TextBox 1">
            <a:extLst>
              <a:ext uri="{FF2B5EF4-FFF2-40B4-BE49-F238E27FC236}">
                <a16:creationId xmlns:a16="http://schemas.microsoft.com/office/drawing/2014/main" id="{82DD4CFF-3148-5786-FB9A-65E2D99AE6B7}"/>
              </a:ext>
            </a:extLst>
          </p:cNvPr>
          <p:cNvSpPr txBox="1"/>
          <p:nvPr/>
        </p:nvSpPr>
        <p:spPr>
          <a:xfrm>
            <a:off x="7288305" y="1674674"/>
            <a:ext cx="331873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8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2-ST25 from same farm</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8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2-ST48 from 2 different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8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ST6 from 5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8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ST5 from 2 farms</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kumimoji="0" lang="en-US" sz="1800" b="0" i="0" u="none" strike="noStrike" kern="1200" cap="none" spc="0" normalizeH="0" baseline="0" noProof="0" dirty="0">
                <a:ln>
                  <a:noFill/>
                </a:ln>
                <a:solidFill>
                  <a:prstClr val="black"/>
                </a:solidFill>
                <a:effectLst/>
                <a:uLnTx/>
                <a:uFillTx/>
                <a:latin typeface="+mn-lt"/>
                <a:ea typeface="Calibri" panose="020F0502020204030204" pitchFamily="34" charset="0"/>
                <a:cs typeface="Times New Roman" panose="02020603050405020304" pitchFamily="18" charset="0"/>
              </a:rPr>
              <a:t>ST1 cluster from 2 farms</a:t>
            </a:r>
          </a:p>
          <a:p>
            <a:endParaRPr lang="en-US" dirty="0"/>
          </a:p>
        </p:txBody>
      </p:sp>
    </p:spTree>
    <p:extLst>
      <p:ext uri="{BB962C8B-B14F-4D97-AF65-F5344CB8AC3E}">
        <p14:creationId xmlns:p14="http://schemas.microsoft.com/office/powerpoint/2010/main" val="224305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a:extLst>
              <a:ext uri="{FF2B5EF4-FFF2-40B4-BE49-F238E27FC236}">
                <a16:creationId xmlns:a16="http://schemas.microsoft.com/office/drawing/2014/main" id="{06CF3AC0-41E1-F37F-B87A-1239E68650C6}"/>
              </a:ext>
            </a:extLst>
          </p:cNvPr>
          <p:cNvGraphicFramePr>
            <a:graphicFrameLocks noChangeAspect="1"/>
          </p:cNvGraphicFramePr>
          <p:nvPr>
            <p:extLst>
              <p:ext uri="{D42A27DB-BD31-4B8C-83A1-F6EECF244321}">
                <p14:modId xmlns:p14="http://schemas.microsoft.com/office/powerpoint/2010/main" val="97267730"/>
              </p:ext>
            </p:extLst>
          </p:nvPr>
        </p:nvGraphicFramePr>
        <p:xfrm>
          <a:off x="3092450" y="622300"/>
          <a:ext cx="6007100" cy="5613400"/>
        </p:xfrm>
        <a:graphic>
          <a:graphicData uri="http://schemas.openxmlformats.org/presentationml/2006/ole">
            <mc:AlternateContent xmlns:mc="http://schemas.openxmlformats.org/markup-compatibility/2006">
              <mc:Choice xmlns:v="urn:schemas-microsoft-com:vml" Requires="v">
                <p:oleObj name="Worksheet" r:id="rId2" imgW="6007169" imgH="5613289" progId="Excel.Sheet.12">
                  <p:embed/>
                </p:oleObj>
              </mc:Choice>
              <mc:Fallback>
                <p:oleObj name="Worksheet" r:id="rId2" imgW="6007169" imgH="5613289" progId="Excel.Sheet.12">
                  <p:embed/>
                  <p:pic>
                    <p:nvPicPr>
                      <p:cNvPr id="11" name="Object 10">
                        <a:extLst>
                          <a:ext uri="{FF2B5EF4-FFF2-40B4-BE49-F238E27FC236}">
                            <a16:creationId xmlns:a16="http://schemas.microsoft.com/office/drawing/2014/main" id="{06CF3AC0-41E1-F37F-B87A-1239E68650C6}"/>
                          </a:ext>
                        </a:extLst>
                      </p:cNvPr>
                      <p:cNvPicPr/>
                      <p:nvPr/>
                    </p:nvPicPr>
                    <p:blipFill>
                      <a:blip r:embed="rId3"/>
                      <a:stretch>
                        <a:fillRect/>
                      </a:stretch>
                    </p:blipFill>
                    <p:spPr>
                      <a:xfrm>
                        <a:off x="3092450" y="622300"/>
                        <a:ext cx="6007100" cy="5613400"/>
                      </a:xfrm>
                      <a:prstGeom prst="rect">
                        <a:avLst/>
                      </a:prstGeom>
                    </p:spPr>
                  </p:pic>
                </p:oleObj>
              </mc:Fallback>
            </mc:AlternateContent>
          </a:graphicData>
        </a:graphic>
      </p:graphicFrame>
    </p:spTree>
    <p:extLst>
      <p:ext uri="{BB962C8B-B14F-4D97-AF65-F5344CB8AC3E}">
        <p14:creationId xmlns:p14="http://schemas.microsoft.com/office/powerpoint/2010/main" val="3667421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65EC3C-F676-05EA-17A1-5B131C3B9C03}"/>
              </a:ext>
            </a:extLst>
          </p:cNvPr>
          <p:cNvGrpSpPr/>
          <p:nvPr/>
        </p:nvGrpSpPr>
        <p:grpSpPr>
          <a:xfrm>
            <a:off x="2399653" y="931451"/>
            <a:ext cx="7392693" cy="5861894"/>
            <a:chOff x="2299854" y="931451"/>
            <a:chExt cx="7392693" cy="5861894"/>
          </a:xfrm>
        </p:grpSpPr>
        <p:grpSp>
          <p:nvGrpSpPr>
            <p:cNvPr id="23" name="Group 22">
              <a:extLst>
                <a:ext uri="{FF2B5EF4-FFF2-40B4-BE49-F238E27FC236}">
                  <a16:creationId xmlns:a16="http://schemas.microsoft.com/office/drawing/2014/main" id="{E127CE13-8FDE-8FF6-09A6-0701CFB5ECF0}"/>
                </a:ext>
              </a:extLst>
            </p:cNvPr>
            <p:cNvGrpSpPr/>
            <p:nvPr/>
          </p:nvGrpSpPr>
          <p:grpSpPr>
            <a:xfrm>
              <a:off x="2299854" y="1306945"/>
              <a:ext cx="7315200" cy="5486400"/>
              <a:chOff x="2438400" y="1554210"/>
              <a:chExt cx="7315200" cy="5486400"/>
            </a:xfrm>
          </p:grpSpPr>
          <p:pic>
            <p:nvPicPr>
              <p:cNvPr id="9" name="Picture 8">
                <a:extLst>
                  <a:ext uri="{FF2B5EF4-FFF2-40B4-BE49-F238E27FC236}">
                    <a16:creationId xmlns:a16="http://schemas.microsoft.com/office/drawing/2014/main" id="{1A749382-3FD1-073D-4A14-49261A7BB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54210"/>
                <a:ext cx="7315200" cy="5486400"/>
              </a:xfrm>
              <a:prstGeom prst="rect">
                <a:avLst/>
              </a:prstGeom>
            </p:spPr>
          </p:pic>
          <p:sp>
            <p:nvSpPr>
              <p:cNvPr id="10" name="TextBox 9">
                <a:extLst>
                  <a:ext uri="{FF2B5EF4-FFF2-40B4-BE49-F238E27FC236}">
                    <a16:creationId xmlns:a16="http://schemas.microsoft.com/office/drawing/2014/main" id="{ECC211B8-BAE1-8A8E-0492-9B5EDD17327E}"/>
                  </a:ext>
                </a:extLst>
              </p:cNvPr>
              <p:cNvSpPr txBox="1"/>
              <p:nvPr/>
            </p:nvSpPr>
            <p:spPr>
              <a:xfrm>
                <a:off x="4795433" y="3184962"/>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9</a:t>
                </a:r>
              </a:p>
            </p:txBody>
          </p:sp>
          <p:sp>
            <p:nvSpPr>
              <p:cNvPr id="11" name="TextBox 10">
                <a:extLst>
                  <a:ext uri="{FF2B5EF4-FFF2-40B4-BE49-F238E27FC236}">
                    <a16:creationId xmlns:a16="http://schemas.microsoft.com/office/drawing/2014/main" id="{47606134-819F-37C7-F51C-0F23A4CC9C79}"/>
                  </a:ext>
                </a:extLst>
              </p:cNvPr>
              <p:cNvSpPr txBox="1"/>
              <p:nvPr/>
            </p:nvSpPr>
            <p:spPr>
              <a:xfrm>
                <a:off x="4795434" y="4812251"/>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11</a:t>
                </a:r>
              </a:p>
            </p:txBody>
          </p:sp>
          <p:sp>
            <p:nvSpPr>
              <p:cNvPr id="12" name="TextBox 11">
                <a:extLst>
                  <a:ext uri="{FF2B5EF4-FFF2-40B4-BE49-F238E27FC236}">
                    <a16:creationId xmlns:a16="http://schemas.microsoft.com/office/drawing/2014/main" id="{1C782CA1-615E-0CDD-CD15-ABFD7CBE1465}"/>
                  </a:ext>
                </a:extLst>
              </p:cNvPr>
              <p:cNvSpPr txBox="1"/>
              <p:nvPr/>
            </p:nvSpPr>
            <p:spPr>
              <a:xfrm>
                <a:off x="7701848" y="3163817"/>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6</a:t>
                </a:r>
              </a:p>
            </p:txBody>
          </p:sp>
          <p:sp>
            <p:nvSpPr>
              <p:cNvPr id="13" name="TextBox 12">
                <a:extLst>
                  <a:ext uri="{FF2B5EF4-FFF2-40B4-BE49-F238E27FC236}">
                    <a16:creationId xmlns:a16="http://schemas.microsoft.com/office/drawing/2014/main" id="{C5E8F904-A084-BA54-43E8-6102B8DA934D}"/>
                  </a:ext>
                </a:extLst>
              </p:cNvPr>
              <p:cNvSpPr txBox="1"/>
              <p:nvPr/>
            </p:nvSpPr>
            <p:spPr>
              <a:xfrm>
                <a:off x="7701849" y="5082125"/>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4</a:t>
                </a:r>
              </a:p>
            </p:txBody>
          </p:sp>
          <p:sp>
            <p:nvSpPr>
              <p:cNvPr id="15" name="TextBox 14">
                <a:extLst>
                  <a:ext uri="{FF2B5EF4-FFF2-40B4-BE49-F238E27FC236}">
                    <a16:creationId xmlns:a16="http://schemas.microsoft.com/office/drawing/2014/main" id="{E76B986C-8804-AD25-2F0F-9BF6BBF8ACE6}"/>
                  </a:ext>
                </a:extLst>
              </p:cNvPr>
              <p:cNvSpPr txBox="1"/>
              <p:nvPr/>
            </p:nvSpPr>
            <p:spPr>
              <a:xfrm>
                <a:off x="4879293" y="2096751"/>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631EE13-E3F1-C320-ABBE-2099595679AE}"/>
                  </a:ext>
                </a:extLst>
              </p:cNvPr>
              <p:cNvSpPr txBox="1"/>
              <p:nvPr/>
            </p:nvSpPr>
            <p:spPr>
              <a:xfrm>
                <a:off x="7726791" y="2145228"/>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0997AD9-22E8-158F-B8AA-AA23509DD0DA}"/>
                  </a:ext>
                </a:extLst>
              </p:cNvPr>
              <p:cNvSpPr txBox="1"/>
              <p:nvPr/>
            </p:nvSpPr>
            <p:spPr>
              <a:xfrm rot="16200000">
                <a:off x="2703429" y="4551031"/>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Low</a:t>
                </a:r>
              </a:p>
            </p:txBody>
          </p:sp>
          <p:sp>
            <p:nvSpPr>
              <p:cNvPr id="18" name="TextBox 17">
                <a:extLst>
                  <a:ext uri="{FF2B5EF4-FFF2-40B4-BE49-F238E27FC236}">
                    <a16:creationId xmlns:a16="http://schemas.microsoft.com/office/drawing/2014/main" id="{4F9B45BB-7D38-0650-E956-3EE03BD2528C}"/>
                  </a:ext>
                </a:extLst>
              </p:cNvPr>
              <p:cNvSpPr txBox="1"/>
              <p:nvPr/>
            </p:nvSpPr>
            <p:spPr>
              <a:xfrm rot="16200000">
                <a:off x="2685903" y="2801387"/>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High</a:t>
                </a:r>
              </a:p>
            </p:txBody>
          </p:sp>
          <p:sp>
            <p:nvSpPr>
              <p:cNvPr id="19" name="TextBox 18">
                <a:extLst>
                  <a:ext uri="{FF2B5EF4-FFF2-40B4-BE49-F238E27FC236}">
                    <a16:creationId xmlns:a16="http://schemas.microsoft.com/office/drawing/2014/main" id="{C452BB10-413E-01E4-8C84-6B4770CDB4FC}"/>
                  </a:ext>
                </a:extLst>
              </p:cNvPr>
              <p:cNvSpPr txBox="1"/>
              <p:nvPr/>
            </p:nvSpPr>
            <p:spPr>
              <a:xfrm rot="16200000">
                <a:off x="1531152" y="3818619"/>
                <a:ext cx="2515274" cy="523220"/>
              </a:xfrm>
              <a:prstGeom prst="rect">
                <a:avLst/>
              </a:prstGeom>
              <a:solidFill>
                <a:schemeClr val="bg1"/>
              </a:solidFill>
            </p:spPr>
            <p:txBody>
              <a:bodyPr wrap="square" rtlCol="0">
                <a:spAutoFit/>
              </a:bodyPr>
              <a:lstStyle/>
              <a:p>
                <a:r>
                  <a:rPr lang="en-US" sz="2800" dirty="0">
                    <a:ln>
                      <a:solidFill>
                        <a:schemeClr val="tx1"/>
                      </a:solidFill>
                    </a:ln>
                    <a:latin typeface="Arial" panose="020B0604020202020204" pitchFamily="34" charset="0"/>
                    <a:cs typeface="Arial" panose="020B0604020202020204" pitchFamily="34" charset="0"/>
                  </a:rPr>
                  <a:t>SCC category</a:t>
                </a:r>
              </a:p>
            </p:txBody>
          </p:sp>
          <p:sp>
            <p:nvSpPr>
              <p:cNvPr id="20" name="Rectangle 19">
                <a:extLst>
                  <a:ext uri="{FF2B5EF4-FFF2-40B4-BE49-F238E27FC236}">
                    <a16:creationId xmlns:a16="http://schemas.microsoft.com/office/drawing/2014/main" id="{7B1CB052-64C6-7866-F01A-6DD35B0E0F98}"/>
                  </a:ext>
                </a:extLst>
              </p:cNvPr>
              <p:cNvSpPr/>
              <p:nvPr/>
            </p:nvSpPr>
            <p:spPr>
              <a:xfrm>
                <a:off x="4826992" y="6253506"/>
                <a:ext cx="2743422" cy="327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C6CCE99-BF3A-243D-C724-6F9C6DE40692}"/>
                  </a:ext>
                </a:extLst>
              </p:cNvPr>
              <p:cNvSpPr/>
              <p:nvPr/>
            </p:nvSpPr>
            <p:spPr>
              <a:xfrm>
                <a:off x="3839292" y="1619228"/>
                <a:ext cx="5134391"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89E7AC87-7D8D-C6C1-FEB3-85BAFD2FC7C3}"/>
                </a:ext>
              </a:extLst>
            </p:cNvPr>
            <p:cNvSpPr txBox="1"/>
            <p:nvPr/>
          </p:nvSpPr>
          <p:spPr>
            <a:xfrm>
              <a:off x="2843335" y="931451"/>
              <a:ext cx="6849212" cy="584775"/>
            </a:xfrm>
            <a:prstGeom prst="rect">
              <a:avLst/>
            </a:prstGeom>
            <a:solidFill>
              <a:schemeClr val="bg1"/>
            </a:solidFill>
          </p:spPr>
          <p:txBody>
            <a:bodyPr wrap="square" rtlCol="0">
              <a:spAutoFit/>
            </a:bodyPr>
            <a:lstStyle/>
            <a:p>
              <a:r>
                <a:rPr lang="en-US" sz="3200" dirty="0">
                  <a:ln>
                    <a:solidFill>
                      <a:schemeClr val="tx1"/>
                    </a:solidFill>
                  </a:ln>
                  <a:latin typeface="Arial" panose="020B0604020202020204" pitchFamily="34" charset="0"/>
                  <a:cs typeface="Arial" panose="020B0604020202020204" pitchFamily="34" charset="0"/>
                </a:rPr>
                <a:t>Carriage of </a:t>
              </a:r>
              <a:r>
                <a:rPr lang="en-US" sz="3200" i="1" dirty="0" err="1">
                  <a:ln>
                    <a:solidFill>
                      <a:schemeClr val="tx1"/>
                    </a:solidFill>
                  </a:ln>
                  <a:latin typeface="Arial" panose="020B0604020202020204" pitchFamily="34" charset="0"/>
                  <a:cs typeface="Arial" panose="020B0604020202020204" pitchFamily="34" charset="0"/>
                </a:rPr>
                <a:t>blaZ</a:t>
              </a:r>
              <a:r>
                <a:rPr lang="en-US" sz="3200" i="1" dirty="0">
                  <a:ln>
                    <a:solidFill>
                      <a:schemeClr val="tx1"/>
                    </a:solidFill>
                  </a:ln>
                  <a:latin typeface="Arial" panose="020B0604020202020204" pitchFamily="34" charset="0"/>
                  <a:cs typeface="Arial" panose="020B0604020202020204" pitchFamily="34" charset="0"/>
                </a:rPr>
                <a:t> </a:t>
              </a:r>
              <a:r>
                <a:rPr lang="en-US" sz="3200" dirty="0">
                  <a:ln>
                    <a:solidFill>
                      <a:schemeClr val="tx1"/>
                    </a:solidFill>
                  </a:ln>
                  <a:latin typeface="Arial" panose="020B0604020202020204" pitchFamily="34" charset="0"/>
                  <a:cs typeface="Arial" panose="020B0604020202020204" pitchFamily="34" charset="0"/>
                </a:rPr>
                <a:t>by SCC category</a:t>
              </a:r>
            </a:p>
          </p:txBody>
        </p:sp>
      </p:grpSp>
    </p:spTree>
    <p:extLst>
      <p:ext uri="{BB962C8B-B14F-4D97-AF65-F5344CB8AC3E}">
        <p14:creationId xmlns:p14="http://schemas.microsoft.com/office/powerpoint/2010/main" val="1243774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C331D64-101F-E812-36F8-5FEE9780ED6A}"/>
              </a:ext>
            </a:extLst>
          </p:cNvPr>
          <p:cNvGraphicFramePr>
            <a:graphicFrameLocks noChangeAspect="1"/>
          </p:cNvGraphicFramePr>
          <p:nvPr/>
        </p:nvGraphicFramePr>
        <p:xfrm>
          <a:off x="185738" y="1593850"/>
          <a:ext cx="11820525" cy="2868613"/>
        </p:xfrm>
        <a:graphic>
          <a:graphicData uri="http://schemas.openxmlformats.org/presentationml/2006/ole">
            <mc:AlternateContent xmlns:mc="http://schemas.openxmlformats.org/markup-compatibility/2006">
              <mc:Choice xmlns:v="urn:schemas-microsoft-com:vml" Requires="v">
                <p:oleObj name="Worksheet" r:id="rId3" imgW="9213954" imgH="2235200" progId="Excel.Sheet.12">
                  <p:embed/>
                </p:oleObj>
              </mc:Choice>
              <mc:Fallback>
                <p:oleObj name="Worksheet" r:id="rId3" imgW="9213954" imgH="2235200" progId="Excel.Sheet.12">
                  <p:embed/>
                  <p:pic>
                    <p:nvPicPr>
                      <p:cNvPr id="3" name="Object 2">
                        <a:extLst>
                          <a:ext uri="{FF2B5EF4-FFF2-40B4-BE49-F238E27FC236}">
                            <a16:creationId xmlns:a16="http://schemas.microsoft.com/office/drawing/2014/main" id="{1C331D64-101F-E812-36F8-5FEE9780ED6A}"/>
                          </a:ext>
                        </a:extLst>
                      </p:cNvPr>
                      <p:cNvPicPr/>
                      <p:nvPr/>
                    </p:nvPicPr>
                    <p:blipFill>
                      <a:blip r:embed="rId4"/>
                      <a:stretch>
                        <a:fillRect/>
                      </a:stretch>
                    </p:blipFill>
                    <p:spPr>
                      <a:xfrm>
                        <a:off x="185738" y="1593850"/>
                        <a:ext cx="11820525" cy="2868613"/>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D38E7900-33CE-1CA5-5FBA-CBE50A04EBAE}"/>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Overview of enrolled farms</a:t>
            </a:r>
          </a:p>
        </p:txBody>
      </p:sp>
    </p:spTree>
    <p:extLst>
      <p:ext uri="{BB962C8B-B14F-4D97-AF65-F5344CB8AC3E}">
        <p14:creationId xmlns:p14="http://schemas.microsoft.com/office/powerpoint/2010/main" val="2962829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B8FEB2E-363E-21C0-404A-6AFBCAC96359}"/>
              </a:ext>
            </a:extLst>
          </p:cNvPr>
          <p:cNvGraphicFramePr>
            <a:graphicFrameLocks noGrp="1"/>
          </p:cNvGraphicFramePr>
          <p:nvPr/>
        </p:nvGraphicFramePr>
        <p:xfrm>
          <a:off x="2653197" y="406399"/>
          <a:ext cx="6885606" cy="6216074"/>
        </p:xfrm>
        <a:graphic>
          <a:graphicData uri="http://schemas.openxmlformats.org/drawingml/2006/table">
            <a:tbl>
              <a:tblPr/>
              <a:tblGrid>
                <a:gridCol w="1142455">
                  <a:extLst>
                    <a:ext uri="{9D8B030D-6E8A-4147-A177-3AD203B41FA5}">
                      <a16:colId xmlns:a16="http://schemas.microsoft.com/office/drawing/2014/main" val="1927861822"/>
                    </a:ext>
                  </a:extLst>
                </a:gridCol>
                <a:gridCol w="658712">
                  <a:extLst>
                    <a:ext uri="{9D8B030D-6E8A-4147-A177-3AD203B41FA5}">
                      <a16:colId xmlns:a16="http://schemas.microsoft.com/office/drawing/2014/main" val="4105138434"/>
                    </a:ext>
                  </a:extLst>
                </a:gridCol>
                <a:gridCol w="946899">
                  <a:extLst>
                    <a:ext uri="{9D8B030D-6E8A-4147-A177-3AD203B41FA5}">
                      <a16:colId xmlns:a16="http://schemas.microsoft.com/office/drawing/2014/main" val="2437066025"/>
                    </a:ext>
                  </a:extLst>
                </a:gridCol>
                <a:gridCol w="1646782">
                  <a:extLst>
                    <a:ext uri="{9D8B030D-6E8A-4147-A177-3AD203B41FA5}">
                      <a16:colId xmlns:a16="http://schemas.microsoft.com/office/drawing/2014/main" val="3912415255"/>
                    </a:ext>
                  </a:extLst>
                </a:gridCol>
                <a:gridCol w="2490758">
                  <a:extLst>
                    <a:ext uri="{9D8B030D-6E8A-4147-A177-3AD203B41FA5}">
                      <a16:colId xmlns:a16="http://schemas.microsoft.com/office/drawing/2014/main" val="827174964"/>
                    </a:ext>
                  </a:extLst>
                </a:gridCol>
              </a:tblGrid>
              <a:tr h="800841">
                <a:tc gridSpan="5">
                  <a:txBody>
                    <a:bodyPr/>
                    <a:lstStyle/>
                    <a:p>
                      <a:pPr algn="l" fontAlgn="t"/>
                      <a:r>
                        <a:rPr lang="en-US" sz="1000" b="1" i="0" u="none" strike="noStrike" dirty="0">
                          <a:solidFill>
                            <a:srgbClr val="000000"/>
                          </a:solidFill>
                          <a:effectLst/>
                          <a:latin typeface="Times New Roman" panose="02020603050405020304" pitchFamily="18" charset="0"/>
                        </a:rPr>
                        <a:t>Table 4.</a:t>
                      </a:r>
                      <a:r>
                        <a:rPr lang="en-US" sz="1000" b="0" i="0" u="none" strike="noStrike" dirty="0">
                          <a:solidFill>
                            <a:srgbClr val="000000"/>
                          </a:solidFill>
                          <a:effectLst/>
                          <a:latin typeface="Times New Roman" panose="02020603050405020304" pitchFamily="18" charset="0"/>
                        </a:rPr>
                        <a:t> Agreement between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gene carriage and phenotypic susceptibility (using agar dilution) to penicillin by strain type (ST; as determined by MLST) for 30 </a:t>
                      </a:r>
                      <a:r>
                        <a:rPr lang="en-US" sz="1000" b="0" i="1" u="none" strike="noStrike" dirty="0">
                          <a:solidFill>
                            <a:srgbClr val="000000"/>
                          </a:solidFill>
                          <a:effectLst/>
                          <a:latin typeface="Times New Roman" panose="02020603050405020304" pitchFamily="18" charset="0"/>
                        </a:rPr>
                        <a:t>Staphylococcus chromogenes </a:t>
                      </a:r>
                      <a:r>
                        <a:rPr lang="en-US" sz="1000" b="0" i="0" u="none" strike="noStrike" dirty="0">
                          <a:solidFill>
                            <a:srgbClr val="000000"/>
                          </a:solidFill>
                          <a:effectLst/>
                          <a:latin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Y = positive for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S = susceptible to penicillin; R = resistant to penicillin. </a:t>
                      </a:r>
                      <a:endParaRPr lang="en-US" sz="1000" b="1" i="0" u="none" strike="noStrike" dirty="0">
                        <a:solidFill>
                          <a:srgbClr val="000000"/>
                        </a:solidFill>
                        <a:effectLst/>
                        <a:latin typeface="Times New Roman" panose="02020603050405020304" pitchFamily="18" charset="0"/>
                      </a:endParaRPr>
                    </a:p>
                  </a:txBody>
                  <a:tcPr marL="3498" marR="3498" marT="3498"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118945"/>
                  </a:ext>
                </a:extLst>
              </a:tr>
              <a:tr h="289643">
                <a:tc>
                  <a:txBody>
                    <a:bodyPr/>
                    <a:lstStyle/>
                    <a:p>
                      <a:pPr algn="ctr" fontAlgn="ctr"/>
                      <a:r>
                        <a:rPr lang="en-US" sz="1100" b="1" i="0" u="none" strike="noStrike" dirty="0">
                          <a:solidFill>
                            <a:srgbClr val="000000"/>
                          </a:solidFill>
                          <a:effectLst/>
                          <a:latin typeface="Times New Roman" panose="02020603050405020304" pitchFamily="18" charset="0"/>
                        </a:rPr>
                        <a:t>Isolate</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 cluster</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1" u="none" strike="noStrike" dirty="0" err="1">
                          <a:solidFill>
                            <a:srgbClr val="000000"/>
                          </a:solidFill>
                          <a:effectLst/>
                          <a:latin typeface="Times New Roman" panose="02020603050405020304" pitchFamily="18" charset="0"/>
                        </a:rPr>
                        <a:t>blaZ</a:t>
                      </a:r>
                      <a:r>
                        <a:rPr lang="en-US" sz="1100" b="1" i="1" u="none" strike="noStrike" dirty="0">
                          <a:solidFill>
                            <a:srgbClr val="000000"/>
                          </a:solidFill>
                          <a:effectLst/>
                          <a:latin typeface="Times New Roman" panose="02020603050405020304" pitchFamily="18" charset="0"/>
                        </a:rPr>
                        <a:t> </a:t>
                      </a:r>
                      <a:r>
                        <a:rPr lang="en-US" sz="1100" b="1" i="0" u="none" strike="noStrike" dirty="0">
                          <a:solidFill>
                            <a:srgbClr val="000000"/>
                          </a:solidFill>
                          <a:effectLst/>
                          <a:latin typeface="Times New Roman" panose="02020603050405020304" pitchFamily="18" charset="0"/>
                        </a:rPr>
                        <a:t>carriage</a:t>
                      </a:r>
                      <a:endParaRPr lang="en-US" sz="1100" b="1" i="1" u="none" strike="noStrike" dirty="0">
                        <a:solidFill>
                          <a:srgbClr val="000000"/>
                        </a:solidFill>
                        <a:effectLst/>
                        <a:latin typeface="Times New Roman" panose="02020603050405020304" pitchFamily="18" charset="0"/>
                      </a:endParaRP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Susceptibility phenotype (penicillin)</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688068"/>
                  </a:ext>
                </a:extLst>
              </a:tr>
              <a:tr h="170853">
                <a:tc>
                  <a:txBody>
                    <a:bodyPr/>
                    <a:lstStyle/>
                    <a:p>
                      <a:pPr algn="ctr" fontAlgn="ctr"/>
                      <a:r>
                        <a:rPr lang="en-US" sz="1000" b="0" i="0" u="none" strike="noStrike" dirty="0">
                          <a:solidFill>
                            <a:srgbClr val="000000"/>
                          </a:solidFill>
                          <a:effectLst/>
                          <a:latin typeface="Times New Roman" panose="02020603050405020304" pitchFamily="18" charset="0"/>
                        </a:rPr>
                        <a:t>assembly_3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309611941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174</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57870832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32321477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52559788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5177648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67315385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245978246"/>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95469169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33405810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77846536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669039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24926621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6843883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46383497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7986985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09945814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2686375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2834957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assembly_30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84547367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03318069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000900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38030842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50533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65772524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24090916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extLst>
                  <a:ext uri="{0D108BD9-81ED-4DB2-BD59-A6C34878D82A}">
                    <a16:rowId xmlns:a16="http://schemas.microsoft.com/office/drawing/2014/main" val="191548912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16433368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138800917"/>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27938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dirty="0">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8063815"/>
                  </a:ext>
                </a:extLst>
              </a:tr>
            </a:tbl>
          </a:graphicData>
        </a:graphic>
      </p:graphicFrame>
    </p:spTree>
    <p:extLst>
      <p:ext uri="{BB962C8B-B14F-4D97-AF65-F5344CB8AC3E}">
        <p14:creationId xmlns:p14="http://schemas.microsoft.com/office/powerpoint/2010/main" val="1344771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AF6FE17-EC1C-F848-586E-DB53D8A384E8}"/>
              </a:ext>
            </a:extLst>
          </p:cNvPr>
          <p:cNvGraphicFramePr>
            <a:graphicFrameLocks noGrp="1"/>
          </p:cNvGraphicFramePr>
          <p:nvPr/>
        </p:nvGraphicFramePr>
        <p:xfrm>
          <a:off x="384365" y="687757"/>
          <a:ext cx="11423269" cy="5219985"/>
        </p:xfrm>
        <a:graphic>
          <a:graphicData uri="http://schemas.openxmlformats.org/drawingml/2006/table">
            <a:tbl>
              <a:tblPr/>
              <a:tblGrid>
                <a:gridCol w="227135">
                  <a:extLst>
                    <a:ext uri="{9D8B030D-6E8A-4147-A177-3AD203B41FA5}">
                      <a16:colId xmlns:a16="http://schemas.microsoft.com/office/drawing/2014/main" val="3833769106"/>
                    </a:ext>
                  </a:extLst>
                </a:gridCol>
                <a:gridCol w="1257556">
                  <a:extLst>
                    <a:ext uri="{9D8B030D-6E8A-4147-A177-3AD203B41FA5}">
                      <a16:colId xmlns:a16="http://schemas.microsoft.com/office/drawing/2014/main" val="698204902"/>
                    </a:ext>
                  </a:extLst>
                </a:gridCol>
                <a:gridCol w="764506">
                  <a:extLst>
                    <a:ext uri="{9D8B030D-6E8A-4147-A177-3AD203B41FA5}">
                      <a16:colId xmlns:a16="http://schemas.microsoft.com/office/drawing/2014/main" val="1105319760"/>
                    </a:ext>
                  </a:extLst>
                </a:gridCol>
                <a:gridCol w="764506">
                  <a:extLst>
                    <a:ext uri="{9D8B030D-6E8A-4147-A177-3AD203B41FA5}">
                      <a16:colId xmlns:a16="http://schemas.microsoft.com/office/drawing/2014/main" val="2865059576"/>
                    </a:ext>
                  </a:extLst>
                </a:gridCol>
                <a:gridCol w="764506">
                  <a:extLst>
                    <a:ext uri="{9D8B030D-6E8A-4147-A177-3AD203B41FA5}">
                      <a16:colId xmlns:a16="http://schemas.microsoft.com/office/drawing/2014/main" val="606760158"/>
                    </a:ext>
                  </a:extLst>
                </a:gridCol>
                <a:gridCol w="764506">
                  <a:extLst>
                    <a:ext uri="{9D8B030D-6E8A-4147-A177-3AD203B41FA5}">
                      <a16:colId xmlns:a16="http://schemas.microsoft.com/office/drawing/2014/main" val="132057877"/>
                    </a:ext>
                  </a:extLst>
                </a:gridCol>
                <a:gridCol w="764506">
                  <a:extLst>
                    <a:ext uri="{9D8B030D-6E8A-4147-A177-3AD203B41FA5}">
                      <a16:colId xmlns:a16="http://schemas.microsoft.com/office/drawing/2014/main" val="2653393913"/>
                    </a:ext>
                  </a:extLst>
                </a:gridCol>
                <a:gridCol w="764506">
                  <a:extLst>
                    <a:ext uri="{9D8B030D-6E8A-4147-A177-3AD203B41FA5}">
                      <a16:colId xmlns:a16="http://schemas.microsoft.com/office/drawing/2014/main" val="3858918055"/>
                    </a:ext>
                  </a:extLst>
                </a:gridCol>
                <a:gridCol w="764506">
                  <a:extLst>
                    <a:ext uri="{9D8B030D-6E8A-4147-A177-3AD203B41FA5}">
                      <a16:colId xmlns:a16="http://schemas.microsoft.com/office/drawing/2014/main" val="724578273"/>
                    </a:ext>
                  </a:extLst>
                </a:gridCol>
                <a:gridCol w="764506">
                  <a:extLst>
                    <a:ext uri="{9D8B030D-6E8A-4147-A177-3AD203B41FA5}">
                      <a16:colId xmlns:a16="http://schemas.microsoft.com/office/drawing/2014/main" val="2736703848"/>
                    </a:ext>
                  </a:extLst>
                </a:gridCol>
                <a:gridCol w="764506">
                  <a:extLst>
                    <a:ext uri="{9D8B030D-6E8A-4147-A177-3AD203B41FA5}">
                      <a16:colId xmlns:a16="http://schemas.microsoft.com/office/drawing/2014/main" val="1437363751"/>
                    </a:ext>
                  </a:extLst>
                </a:gridCol>
                <a:gridCol w="764506">
                  <a:extLst>
                    <a:ext uri="{9D8B030D-6E8A-4147-A177-3AD203B41FA5}">
                      <a16:colId xmlns:a16="http://schemas.microsoft.com/office/drawing/2014/main" val="625857424"/>
                    </a:ext>
                  </a:extLst>
                </a:gridCol>
                <a:gridCol w="764506">
                  <a:extLst>
                    <a:ext uri="{9D8B030D-6E8A-4147-A177-3AD203B41FA5}">
                      <a16:colId xmlns:a16="http://schemas.microsoft.com/office/drawing/2014/main" val="2925586758"/>
                    </a:ext>
                  </a:extLst>
                </a:gridCol>
                <a:gridCol w="764506">
                  <a:extLst>
                    <a:ext uri="{9D8B030D-6E8A-4147-A177-3AD203B41FA5}">
                      <a16:colId xmlns:a16="http://schemas.microsoft.com/office/drawing/2014/main" val="3087454635"/>
                    </a:ext>
                  </a:extLst>
                </a:gridCol>
                <a:gridCol w="764506">
                  <a:extLst>
                    <a:ext uri="{9D8B030D-6E8A-4147-A177-3AD203B41FA5}">
                      <a16:colId xmlns:a16="http://schemas.microsoft.com/office/drawing/2014/main" val="3448635225"/>
                    </a:ext>
                  </a:extLst>
                </a:gridCol>
              </a:tblGrid>
              <a:tr h="1417750">
                <a:tc gridSpan="15">
                  <a:txBody>
                    <a:bodyPr/>
                    <a:lstStyle/>
                    <a:p>
                      <a:pPr algn="l" fontAlgn="t"/>
                      <a:r>
                        <a:rPr lang="en-US" sz="1050" b="1" i="0" u="none" strike="noStrike" dirty="0">
                          <a:solidFill>
                            <a:srgbClr val="000000"/>
                          </a:solidFill>
                          <a:effectLst/>
                          <a:latin typeface="Times New Roman" panose="02020603050405020304" pitchFamily="18" charset="0"/>
                        </a:rPr>
                        <a:t>Table 1. </a:t>
                      </a:r>
                      <a:r>
                        <a:rPr lang="en-US" sz="1050" b="0" i="0" u="none" strike="noStrike" dirty="0">
                          <a:solidFill>
                            <a:srgbClr val="000000"/>
                          </a:solidFill>
                          <a:effectLst/>
                          <a:latin typeface="Times New Roman" panose="02020603050405020304" pitchFamily="18" charset="0"/>
                        </a:rPr>
                        <a:t>Quarter-level prevalence of the six most common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784" marR="4784" marT="47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5348912"/>
                  </a:ext>
                </a:extLst>
              </a:tr>
              <a:tr h="238830">
                <a:tc gridSpan="2">
                  <a:txBody>
                    <a:bodyPr/>
                    <a:lstStyle/>
                    <a:p>
                      <a:pPr algn="l" fontAlgn="b"/>
                      <a:endParaRPr lang="en-US" sz="1100" b="0" i="0" u="none" strike="noStrike" dirty="0">
                        <a:solidFill>
                          <a:srgbClr val="000000"/>
                        </a:solidFill>
                        <a:effectLst/>
                        <a:latin typeface="Times New Roman" panose="02020603050405020304" pitchFamily="18" charset="0"/>
                      </a:endParaRPr>
                    </a:p>
                  </a:txBody>
                  <a:tcPr marL="4784" marR="4784" marT="4784"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050" b="0" i="0" u="none" strike="noStrike">
                          <a:solidFill>
                            <a:srgbClr val="000000"/>
                          </a:solidFill>
                          <a:effectLst/>
                          <a:latin typeface="Times New Roman" panose="02020603050405020304" pitchFamily="18" charset="0"/>
                        </a:rPr>
                        <a:t>TS-1</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TS-2</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TS-3</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TS-4</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TS-5</a:t>
                      </a: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TS avg.</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BP-1</a:t>
                      </a:r>
                    </a:p>
                  </a:txBody>
                  <a:tcPr marL="4784" marR="4784" marT="4784"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BP-2</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BP-3</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BP-4</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BP-5</a:t>
                      </a: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BP avg.</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Overall</a:t>
                      </a:r>
                    </a:p>
                  </a:txBody>
                  <a:tcPr marL="4784" marR="4784" marT="47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26930438"/>
                  </a:ext>
                </a:extLst>
              </a:tr>
              <a:tr h="227787">
                <a:tc gridSpan="2">
                  <a:txBody>
                    <a:bodyPr/>
                    <a:lstStyle/>
                    <a:p>
                      <a:pPr algn="l" fontAlgn="ctr"/>
                      <a:r>
                        <a:rPr lang="en-US" sz="1050" b="0" i="0" u="none" strike="noStrike" dirty="0">
                          <a:solidFill>
                            <a:srgbClr val="000000"/>
                          </a:solidFill>
                          <a:effectLst/>
                          <a:latin typeface="Times New Roman" panose="02020603050405020304" pitchFamily="18" charset="0"/>
                        </a:rPr>
                        <a:t>Num. farm visits</a:t>
                      </a:r>
                    </a:p>
                  </a:txBody>
                  <a:tcPr marL="4784" marR="4784" marT="4784"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50" b="0" i="0" u="none" strike="noStrike" dirty="0">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15</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4</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2</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a:solidFill>
                            <a:srgbClr val="000000"/>
                          </a:solidFill>
                          <a:effectLst/>
                          <a:latin typeface="Times New Roman" panose="02020603050405020304" pitchFamily="18" charset="0"/>
                        </a:rPr>
                        <a:t>15</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30</a:t>
                      </a:r>
                    </a:p>
                  </a:txBody>
                  <a:tcPr marL="4784" marR="4784" marT="47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009426"/>
                  </a:ext>
                </a:extLst>
              </a:tr>
              <a:tr h="227787">
                <a:tc gridSpan="2">
                  <a:txBody>
                    <a:bodyPr/>
                    <a:lstStyle/>
                    <a:p>
                      <a:pPr algn="l" fontAlgn="ctr"/>
                      <a:r>
                        <a:rPr lang="en-US" sz="1050" b="0" i="0" u="none" strike="noStrike">
                          <a:solidFill>
                            <a:srgbClr val="000000"/>
                          </a:solidFill>
                          <a:effectLst/>
                          <a:latin typeface="Times New Roman" panose="02020603050405020304" pitchFamily="18" charset="0"/>
                        </a:rPr>
                        <a:t>Pathogen (group)</a:t>
                      </a:r>
                    </a:p>
                  </a:txBody>
                  <a:tcPr marL="4784" marR="4784" marT="478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67904"/>
                  </a:ext>
                </a:extLst>
              </a:tr>
              <a:tr h="669495">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0" u="none" strike="noStrike" dirty="0">
                          <a:solidFill>
                            <a:srgbClr val="000000"/>
                          </a:solidFill>
                          <a:effectLst/>
                          <a:latin typeface="Times New Roman" panose="02020603050405020304" pitchFamily="18" charset="0"/>
                        </a:rPr>
                        <a:t>Non-</a:t>
                      </a:r>
                      <a:r>
                        <a:rPr lang="en-US" sz="1050" b="0" i="1" u="none" strike="noStrike" dirty="0">
                          <a:solidFill>
                            <a:srgbClr val="000000"/>
                          </a:solidFill>
                          <a:effectLst/>
                          <a:latin typeface="Times New Roman" panose="02020603050405020304" pitchFamily="18" charset="0"/>
                        </a:rPr>
                        <a:t>aureus</a:t>
                      </a:r>
                      <a:r>
                        <a:rPr lang="en-US" sz="1050" b="0" i="0" u="none" strike="noStrike" dirty="0">
                          <a:solidFill>
                            <a:srgbClr val="000000"/>
                          </a:solidFill>
                          <a:effectLst/>
                          <a:latin typeface="Times New Roman" panose="02020603050405020304" pitchFamily="18" charset="0"/>
                        </a:rPr>
                        <a:t> staphylococci and mammaliicocci</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19 (9.7-25.6)</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cs typeface="Times New Roman" panose="02020603050405020304" pitchFamily="18" charset="0"/>
                        </a:rPr>
                        <a:t>24.8 (21.9-39.8)</a:t>
                      </a:r>
                      <a:endParaRPr lang="en-US" sz="1050" b="0" i="0" u="none" strike="noStrike" dirty="0">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21.1 (12.8-39.8)</a:t>
                      </a: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20 (9.7-39.8)</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558959184"/>
                  </a:ext>
                </a:extLst>
              </a:tr>
              <a:tr h="227787">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Streptococcus </a:t>
                      </a:r>
                      <a:r>
                        <a:rPr lang="en-US" sz="1050" b="0" i="1" u="none" strike="noStrike" dirty="0" err="1">
                          <a:solidFill>
                            <a:srgbClr val="000000"/>
                          </a:solidFill>
                          <a:effectLst/>
                          <a:latin typeface="Times New Roman" panose="02020603050405020304" pitchFamily="18" charset="0"/>
                        </a:rPr>
                        <a:t>uberis</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8639262"/>
                  </a:ext>
                </a:extLst>
              </a:tr>
              <a:tr h="448641">
                <a:tc>
                  <a:txBody>
                    <a:bodyPr/>
                    <a:lstStyle/>
                    <a:p>
                      <a:pPr algn="l" fontAlgn="b"/>
                      <a:endParaRPr lang="en-US" sz="1100" b="0" i="0" u="none" strike="noStrike">
                        <a:solidFill>
                          <a:srgbClr val="000000"/>
                        </a:solidFill>
                        <a:effectLst/>
                        <a:latin typeface="Times New Roman" panose="02020603050405020304" pitchFamily="18" charset="0"/>
                      </a:endParaRPr>
                    </a:p>
                  </a:txBody>
                  <a:tcPr marL="4784" marR="4784" marT="4784"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Staphylococcus aureus</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1211039"/>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Corynebacterium</a:t>
                      </a:r>
                      <a:r>
                        <a:rPr lang="en-US" sz="1050" b="0" i="0" u="none" strike="noStrike" dirty="0">
                          <a:solidFill>
                            <a:srgbClr val="000000"/>
                          </a:solidFill>
                          <a:effectLst/>
                          <a:latin typeface="Times New Roman" panose="02020603050405020304" pitchFamily="18" charset="0"/>
                        </a:rPr>
                        <a:t> spp.</a:t>
                      </a:r>
                      <a:r>
                        <a:rPr lang="en-US" sz="1050" b="0" i="0" u="none" strike="noStrike" baseline="30000" dirty="0">
                          <a:solidFill>
                            <a:srgbClr val="000000"/>
                          </a:solidFill>
                          <a:effectLst/>
                          <a:latin typeface="Times New Roman" panose="02020603050405020304" pitchFamily="18" charset="0"/>
                        </a:rPr>
                        <a:t>1</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8590406"/>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0" u="none" strike="noStrike" dirty="0">
                          <a:solidFill>
                            <a:srgbClr val="000000"/>
                          </a:solidFill>
                          <a:effectLst/>
                          <a:latin typeface="Times New Roman" panose="02020603050405020304" pitchFamily="18" charset="0"/>
                        </a:rPr>
                        <a:t>Other gram-positive bacteria</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98498714"/>
                  </a:ext>
                </a:extLst>
              </a:tr>
              <a:tr h="448641">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Streptococcus </a:t>
                      </a:r>
                      <a:r>
                        <a:rPr lang="en-US" sz="1050" b="0" i="1" u="none" strike="noStrike" dirty="0" err="1">
                          <a:solidFill>
                            <a:srgbClr val="000000"/>
                          </a:solidFill>
                          <a:effectLst/>
                          <a:latin typeface="Times New Roman" panose="02020603050405020304" pitchFamily="18" charset="0"/>
                        </a:rPr>
                        <a:t>dysgalactiae</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8715457"/>
                  </a:ext>
                </a:extLst>
              </a:tr>
              <a:tr h="415985">
                <a:tc gridSpan="15">
                  <a:txBody>
                    <a:bodyPr/>
                    <a:lstStyle/>
                    <a:p>
                      <a:pPr algn="l" fontAlgn="b"/>
                      <a:r>
                        <a:rPr lang="en-US" sz="1050" b="0" i="1" u="none" strike="noStrike" baseline="30000" dirty="0">
                          <a:solidFill>
                            <a:srgbClr val="000000"/>
                          </a:solidFill>
                          <a:effectLst/>
                          <a:latin typeface="Times New Roman" panose="02020603050405020304" pitchFamily="18" charset="0"/>
                        </a:rPr>
                        <a:t>1</a:t>
                      </a:r>
                      <a:r>
                        <a:rPr lang="en-US" sz="1050" b="0" i="1" u="none" strike="noStrike" dirty="0">
                          <a:solidFill>
                            <a:srgbClr val="000000"/>
                          </a:solidFill>
                          <a:effectLst/>
                          <a:latin typeface="Times New Roman" panose="02020603050405020304" pitchFamily="18" charset="0"/>
                        </a:rPr>
                        <a:t>Corynebacterium</a:t>
                      </a:r>
                      <a:r>
                        <a:rPr lang="en-US" sz="1050" b="0" i="0" u="none" strike="noStrike" dirty="0">
                          <a:solidFill>
                            <a:srgbClr val="000000"/>
                          </a:solidFill>
                          <a:effectLst/>
                          <a:latin typeface="Times New Roman" panose="02020603050405020304" pitchFamily="18" charset="0"/>
                        </a:rPr>
                        <a:t> sp. (genus-level identification only), </a:t>
                      </a:r>
                      <a:r>
                        <a:rPr lang="en-US" sz="1050" b="0" i="1" u="none" strike="noStrike" dirty="0">
                          <a:solidFill>
                            <a:srgbClr val="000000"/>
                          </a:solidFill>
                          <a:effectLst/>
                          <a:latin typeface="Times New Roman" panose="02020603050405020304" pitchFamily="18" charset="0"/>
                        </a:rPr>
                        <a:t>C. </a:t>
                      </a:r>
                      <a:r>
                        <a:rPr lang="en-US" sz="1050" b="0" i="1" u="none" strike="noStrike" dirty="0" err="1">
                          <a:solidFill>
                            <a:srgbClr val="000000"/>
                          </a:solidFill>
                          <a:effectLst/>
                          <a:latin typeface="Times New Roman" panose="02020603050405020304" pitchFamily="18" charset="0"/>
                        </a:rPr>
                        <a:t>amycolatum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callunae</a:t>
                      </a:r>
                      <a:r>
                        <a:rPr lang="en-US" sz="1050" b="0" i="1" u="none" strike="noStrike" dirty="0">
                          <a:solidFill>
                            <a:srgbClr val="000000"/>
                          </a:solidFill>
                          <a:effectLst/>
                          <a:latin typeface="Times New Roman" panose="02020603050405020304" pitchFamily="18" charset="0"/>
                        </a:rPr>
                        <a:t>, C. casei, C. </a:t>
                      </a:r>
                      <a:r>
                        <a:rPr lang="en-US" sz="1050" b="0" i="1" u="none" strike="noStrike" dirty="0" err="1">
                          <a:solidFill>
                            <a:srgbClr val="000000"/>
                          </a:solidFill>
                          <a:effectLst/>
                          <a:latin typeface="Times New Roman" panose="02020603050405020304" pitchFamily="18" charset="0"/>
                        </a:rPr>
                        <a:t>confusum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glutamicum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stationis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ulcerans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variabile</a:t>
                      </a:r>
                      <a:r>
                        <a:rPr lang="en-US" sz="1050" b="0" i="1" u="none" strike="noStrike" dirty="0">
                          <a:solidFill>
                            <a:srgbClr val="000000"/>
                          </a:solidFill>
                          <a:effectLst/>
                          <a:latin typeface="Times New Roman" panose="02020603050405020304" pitchFamily="18" charset="0"/>
                        </a:rPr>
                        <a:t>, C. xerosis</a:t>
                      </a:r>
                      <a:endParaRPr lang="en-US" sz="1050" b="0" i="0" u="none" strike="noStrike" dirty="0">
                        <a:solidFill>
                          <a:srgbClr val="000000"/>
                        </a:solidFill>
                        <a:effectLst/>
                        <a:latin typeface="Times New Roman" panose="02020603050405020304" pitchFamily="18" charset="0"/>
                      </a:endParaRPr>
                    </a:p>
                  </a:txBody>
                  <a:tcPr marL="4784" marR="4784" marT="47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99967644"/>
                  </a:ext>
                </a:extLst>
              </a:tr>
            </a:tbl>
          </a:graphicData>
        </a:graphic>
      </p:graphicFrame>
    </p:spTree>
    <p:extLst>
      <p:ext uri="{BB962C8B-B14F-4D97-AF65-F5344CB8AC3E}">
        <p14:creationId xmlns:p14="http://schemas.microsoft.com/office/powerpoint/2010/main" val="1990281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853549-C379-BB7A-8FB9-23FE50FB71B0}"/>
              </a:ext>
            </a:extLst>
          </p:cNvPr>
          <p:cNvGraphicFramePr>
            <a:graphicFrameLocks noGrp="1"/>
          </p:cNvGraphicFramePr>
          <p:nvPr/>
        </p:nvGraphicFramePr>
        <p:xfrm>
          <a:off x="450477" y="1263383"/>
          <a:ext cx="11291046" cy="4331233"/>
        </p:xfrm>
        <a:graphic>
          <a:graphicData uri="http://schemas.openxmlformats.org/drawingml/2006/table">
            <a:tbl>
              <a:tblPr/>
              <a:tblGrid>
                <a:gridCol w="93315">
                  <a:extLst>
                    <a:ext uri="{9D8B030D-6E8A-4147-A177-3AD203B41FA5}">
                      <a16:colId xmlns:a16="http://schemas.microsoft.com/office/drawing/2014/main" val="769865378"/>
                    </a:ext>
                  </a:extLst>
                </a:gridCol>
                <a:gridCol w="1374267">
                  <a:extLst>
                    <a:ext uri="{9D8B030D-6E8A-4147-A177-3AD203B41FA5}">
                      <a16:colId xmlns:a16="http://schemas.microsoft.com/office/drawing/2014/main" val="3395519013"/>
                    </a:ext>
                  </a:extLst>
                </a:gridCol>
                <a:gridCol w="576853">
                  <a:extLst>
                    <a:ext uri="{9D8B030D-6E8A-4147-A177-3AD203B41FA5}">
                      <a16:colId xmlns:a16="http://schemas.microsoft.com/office/drawing/2014/main" val="3042258614"/>
                    </a:ext>
                  </a:extLst>
                </a:gridCol>
                <a:gridCol w="746515">
                  <a:extLst>
                    <a:ext uri="{9D8B030D-6E8A-4147-A177-3AD203B41FA5}">
                      <a16:colId xmlns:a16="http://schemas.microsoft.com/office/drawing/2014/main" val="887935479"/>
                    </a:ext>
                  </a:extLst>
                </a:gridCol>
                <a:gridCol w="729549">
                  <a:extLst>
                    <a:ext uri="{9D8B030D-6E8A-4147-A177-3AD203B41FA5}">
                      <a16:colId xmlns:a16="http://schemas.microsoft.com/office/drawing/2014/main" val="3063093558"/>
                    </a:ext>
                  </a:extLst>
                </a:gridCol>
                <a:gridCol w="687133">
                  <a:extLst>
                    <a:ext uri="{9D8B030D-6E8A-4147-A177-3AD203B41FA5}">
                      <a16:colId xmlns:a16="http://schemas.microsoft.com/office/drawing/2014/main" val="771223911"/>
                    </a:ext>
                  </a:extLst>
                </a:gridCol>
                <a:gridCol w="805897">
                  <a:extLst>
                    <a:ext uri="{9D8B030D-6E8A-4147-A177-3AD203B41FA5}">
                      <a16:colId xmlns:a16="http://schemas.microsoft.com/office/drawing/2014/main" val="1602776892"/>
                    </a:ext>
                  </a:extLst>
                </a:gridCol>
                <a:gridCol w="797415">
                  <a:extLst>
                    <a:ext uri="{9D8B030D-6E8A-4147-A177-3AD203B41FA5}">
                      <a16:colId xmlns:a16="http://schemas.microsoft.com/office/drawing/2014/main" val="1677029251"/>
                    </a:ext>
                  </a:extLst>
                </a:gridCol>
                <a:gridCol w="746515">
                  <a:extLst>
                    <a:ext uri="{9D8B030D-6E8A-4147-A177-3AD203B41FA5}">
                      <a16:colId xmlns:a16="http://schemas.microsoft.com/office/drawing/2014/main" val="2277144127"/>
                    </a:ext>
                  </a:extLst>
                </a:gridCol>
                <a:gridCol w="746515">
                  <a:extLst>
                    <a:ext uri="{9D8B030D-6E8A-4147-A177-3AD203B41FA5}">
                      <a16:colId xmlns:a16="http://schemas.microsoft.com/office/drawing/2014/main" val="3850453408"/>
                    </a:ext>
                  </a:extLst>
                </a:gridCol>
                <a:gridCol w="814381">
                  <a:extLst>
                    <a:ext uri="{9D8B030D-6E8A-4147-A177-3AD203B41FA5}">
                      <a16:colId xmlns:a16="http://schemas.microsoft.com/office/drawing/2014/main" val="3960967241"/>
                    </a:ext>
                  </a:extLst>
                </a:gridCol>
                <a:gridCol w="916178">
                  <a:extLst>
                    <a:ext uri="{9D8B030D-6E8A-4147-A177-3AD203B41FA5}">
                      <a16:colId xmlns:a16="http://schemas.microsoft.com/office/drawing/2014/main" val="1315797940"/>
                    </a:ext>
                  </a:extLst>
                </a:gridCol>
                <a:gridCol w="729549">
                  <a:extLst>
                    <a:ext uri="{9D8B030D-6E8A-4147-A177-3AD203B41FA5}">
                      <a16:colId xmlns:a16="http://schemas.microsoft.com/office/drawing/2014/main" val="952564952"/>
                    </a:ext>
                  </a:extLst>
                </a:gridCol>
                <a:gridCol w="754999">
                  <a:extLst>
                    <a:ext uri="{9D8B030D-6E8A-4147-A177-3AD203B41FA5}">
                      <a16:colId xmlns:a16="http://schemas.microsoft.com/office/drawing/2014/main" val="472684645"/>
                    </a:ext>
                  </a:extLst>
                </a:gridCol>
                <a:gridCol w="771965">
                  <a:extLst>
                    <a:ext uri="{9D8B030D-6E8A-4147-A177-3AD203B41FA5}">
                      <a16:colId xmlns:a16="http://schemas.microsoft.com/office/drawing/2014/main" val="199688430"/>
                    </a:ext>
                  </a:extLst>
                </a:gridCol>
              </a:tblGrid>
              <a:tr h="1279106">
                <a:tc gridSpan="15">
                  <a:txBody>
                    <a:bodyPr/>
                    <a:lstStyle/>
                    <a:p>
                      <a:pPr algn="l" fontAlgn="ctr"/>
                      <a:r>
                        <a:rPr lang="en-US" sz="1100" b="1" i="0" u="none" strike="noStrike" dirty="0">
                          <a:solidFill>
                            <a:srgbClr val="000000"/>
                          </a:solidFill>
                          <a:effectLst/>
                          <a:latin typeface="Times New Roman" panose="02020603050405020304" pitchFamily="18" charset="0"/>
                        </a:rPr>
                        <a:t>Table 2. </a:t>
                      </a:r>
                      <a:r>
                        <a:rPr lang="en-US" sz="1100" b="0" i="0" u="none" strike="noStrike" dirty="0">
                          <a:solidFill>
                            <a:srgbClr val="000000"/>
                          </a:solidFill>
                          <a:effectLst/>
                          <a:latin typeface="Times New Roman" panose="02020603050405020304" pitchFamily="18" charset="0"/>
                        </a:rPr>
                        <a:t>Quarter-level prevalence of seven most common non-</a:t>
                      </a:r>
                      <a:r>
                        <a:rPr lang="en-US" sz="1100" b="0" i="1" u="none" strike="noStrike" dirty="0">
                          <a:solidFill>
                            <a:srgbClr val="000000"/>
                          </a:solidFill>
                          <a:effectLst/>
                          <a:latin typeface="Times New Roman" panose="02020603050405020304" pitchFamily="18" charset="0"/>
                        </a:rPr>
                        <a:t>aureus</a:t>
                      </a:r>
                      <a:r>
                        <a:rPr lang="en-US" sz="1100" b="0" i="0" u="none" strike="noStrike" dirty="0">
                          <a:solidFill>
                            <a:srgbClr val="000000"/>
                          </a:solidFill>
                          <a:effectLst/>
                          <a:latin typeface="Times New Roman" panose="02020603050405020304" pitchFamily="18" charset="0"/>
                        </a:rPr>
                        <a:t> staphylococci and mammaliicocci (NASM)</a:t>
                      </a:r>
                      <a:r>
                        <a:rPr lang="en-US" sz="1100" b="0" i="1" u="none" strike="noStrike" dirty="0">
                          <a:solidFill>
                            <a:srgbClr val="000000"/>
                          </a:solidFill>
                          <a:effectLst/>
                          <a:latin typeface="Times New Roman" panose="02020603050405020304" pitchFamily="18" charset="0"/>
                        </a:rPr>
                        <a:t> </a:t>
                      </a:r>
                      <a:r>
                        <a:rPr lang="en-US" sz="1100" b="0" i="0" u="none" strike="noStrike" dirty="0">
                          <a:solidFill>
                            <a:srgbClr val="000000"/>
                          </a:solidFill>
                          <a:effectLst/>
                          <a:latin typeface="Times New Roman" panose="02020603050405020304" pitchFamily="18" charset="0"/>
                        </a:rPr>
                        <a:t>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935" marR="3935" marT="39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4914938"/>
                  </a:ext>
                </a:extLst>
              </a:tr>
              <a:tr h="236026">
                <a:tc gridSpan="2">
                  <a:txBody>
                    <a:bodyPr/>
                    <a:lstStyle/>
                    <a:p>
                      <a:pPr algn="l" fontAlgn="b"/>
                      <a:endParaRPr lang="en-US" sz="1200" b="0" i="0" u="none" strike="noStrike" dirty="0">
                        <a:solidFill>
                          <a:srgbClr val="000000"/>
                        </a:solidFill>
                        <a:effectLst/>
                        <a:latin typeface="Times New Roman" panose="02020603050405020304" pitchFamily="18" charset="0"/>
                      </a:endParaRPr>
                    </a:p>
                  </a:txBody>
                  <a:tcPr marL="3935" marR="3935" marT="393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100" b="0" i="0" u="none" strike="noStrike" dirty="0">
                          <a:solidFill>
                            <a:srgbClr val="000000"/>
                          </a:solidFill>
                          <a:effectLst/>
                          <a:latin typeface="Times New Roman" panose="02020603050405020304" pitchFamily="18" charset="0"/>
                        </a:rPr>
                        <a:t>TS-1</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TS-2</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TS-3</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TS-4</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TS-5</a:t>
                      </a: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 avg.</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BP-1</a:t>
                      </a:r>
                    </a:p>
                  </a:txBody>
                  <a:tcPr marL="3935" marR="3935" marT="3935"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BP-2</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BP-3</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BP-4</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BP-5</a:t>
                      </a: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 avg.</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Overall</a:t>
                      </a:r>
                    </a:p>
                  </a:txBody>
                  <a:tcPr marL="3935" marR="3935" marT="393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43526701"/>
                  </a:ext>
                </a:extLst>
              </a:tr>
              <a:tr h="220798">
                <a:tc gridSpan="2">
                  <a:txBody>
                    <a:bodyPr/>
                    <a:lstStyle/>
                    <a:p>
                      <a:pPr algn="l" fontAlgn="ctr"/>
                      <a:r>
                        <a:rPr lang="en-US" sz="1100" b="0" i="0" u="none" strike="noStrike">
                          <a:solidFill>
                            <a:srgbClr val="000000"/>
                          </a:solidFill>
                          <a:effectLst/>
                          <a:latin typeface="Times New Roman" panose="02020603050405020304" pitchFamily="18" charset="0"/>
                        </a:rPr>
                        <a:t>Num. farm visits</a:t>
                      </a:r>
                    </a:p>
                  </a:txBody>
                  <a:tcPr marL="3935" marR="3935" marT="393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15</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4</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2</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30</a:t>
                      </a:r>
                    </a:p>
                  </a:txBody>
                  <a:tcPr marL="3935" marR="3935" marT="393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1842991"/>
                  </a:ext>
                </a:extLst>
              </a:tr>
              <a:tr h="220798">
                <a:tc gridSpan="2">
                  <a:txBody>
                    <a:bodyPr/>
                    <a:lstStyle/>
                    <a:p>
                      <a:pPr algn="l" fontAlgn="ctr"/>
                      <a:r>
                        <a:rPr lang="en-US" sz="1100" b="0" i="0" u="none" strike="noStrike" dirty="0">
                          <a:solidFill>
                            <a:srgbClr val="000000"/>
                          </a:solidFill>
                          <a:effectLst/>
                          <a:latin typeface="Times New Roman" panose="02020603050405020304" pitchFamily="18" charset="0"/>
                        </a:rPr>
                        <a:t>NASM species</a:t>
                      </a:r>
                    </a:p>
                  </a:txBody>
                  <a:tcPr marL="3935" marR="3935" marT="393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 </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 </a:t>
                      </a:r>
                    </a:p>
                  </a:txBody>
                  <a:tcPr marL="3935" marR="3935" marT="393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320627"/>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chromogenes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13.1 (5.3-16.8)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15.2 (13.3-21.7)</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7.8 (6.5-10.1)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16.1 (6.5-21.8)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14.6 (5.3-21.8)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961185398"/>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haemolyticus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3 (2.1-3.3)</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5786615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simulans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6917155"/>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equorum</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1390799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agnetis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0.8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74096840"/>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devriesei</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01183687"/>
                  </a:ext>
                </a:extLst>
              </a:tr>
              <a:tr h="228411">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warneri</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9648424"/>
                  </a:ext>
                </a:extLst>
              </a:tr>
            </a:tbl>
          </a:graphicData>
        </a:graphic>
      </p:graphicFrame>
    </p:spTree>
    <p:extLst>
      <p:ext uri="{BB962C8B-B14F-4D97-AF65-F5344CB8AC3E}">
        <p14:creationId xmlns:p14="http://schemas.microsoft.com/office/powerpoint/2010/main" val="2062118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F33D31E-2EDC-92EE-30D6-C7D203CEB100}"/>
              </a:ext>
            </a:extLst>
          </p:cNvPr>
          <p:cNvGraphicFramePr>
            <a:graphicFrameLocks noGrp="1"/>
          </p:cNvGraphicFramePr>
          <p:nvPr/>
        </p:nvGraphicFramePr>
        <p:xfrm>
          <a:off x="298073" y="0"/>
          <a:ext cx="11595853" cy="6712769"/>
        </p:xfrm>
        <a:graphic>
          <a:graphicData uri="http://schemas.openxmlformats.org/drawingml/2006/table">
            <a:tbl>
              <a:tblPr/>
              <a:tblGrid>
                <a:gridCol w="236651">
                  <a:extLst>
                    <a:ext uri="{9D8B030D-6E8A-4147-A177-3AD203B41FA5}">
                      <a16:colId xmlns:a16="http://schemas.microsoft.com/office/drawing/2014/main" val="1246780524"/>
                    </a:ext>
                  </a:extLst>
                </a:gridCol>
                <a:gridCol w="1394084">
                  <a:extLst>
                    <a:ext uri="{9D8B030D-6E8A-4147-A177-3AD203B41FA5}">
                      <a16:colId xmlns:a16="http://schemas.microsoft.com/office/drawing/2014/main" val="552233872"/>
                    </a:ext>
                  </a:extLst>
                </a:gridCol>
                <a:gridCol w="585171">
                  <a:extLst>
                    <a:ext uri="{9D8B030D-6E8A-4147-A177-3AD203B41FA5}">
                      <a16:colId xmlns:a16="http://schemas.microsoft.com/office/drawing/2014/main" val="3238930973"/>
                    </a:ext>
                  </a:extLst>
                </a:gridCol>
                <a:gridCol w="757280">
                  <a:extLst>
                    <a:ext uri="{9D8B030D-6E8A-4147-A177-3AD203B41FA5}">
                      <a16:colId xmlns:a16="http://schemas.microsoft.com/office/drawing/2014/main" val="2616052651"/>
                    </a:ext>
                  </a:extLst>
                </a:gridCol>
                <a:gridCol w="740070">
                  <a:extLst>
                    <a:ext uri="{9D8B030D-6E8A-4147-A177-3AD203B41FA5}">
                      <a16:colId xmlns:a16="http://schemas.microsoft.com/office/drawing/2014/main" val="2468352080"/>
                    </a:ext>
                  </a:extLst>
                </a:gridCol>
                <a:gridCol w="697041">
                  <a:extLst>
                    <a:ext uri="{9D8B030D-6E8A-4147-A177-3AD203B41FA5}">
                      <a16:colId xmlns:a16="http://schemas.microsoft.com/office/drawing/2014/main" val="3073993061"/>
                    </a:ext>
                  </a:extLst>
                </a:gridCol>
                <a:gridCol w="817519">
                  <a:extLst>
                    <a:ext uri="{9D8B030D-6E8A-4147-A177-3AD203B41FA5}">
                      <a16:colId xmlns:a16="http://schemas.microsoft.com/office/drawing/2014/main" val="4134336101"/>
                    </a:ext>
                  </a:extLst>
                </a:gridCol>
                <a:gridCol w="808913">
                  <a:extLst>
                    <a:ext uri="{9D8B030D-6E8A-4147-A177-3AD203B41FA5}">
                      <a16:colId xmlns:a16="http://schemas.microsoft.com/office/drawing/2014/main" val="886534469"/>
                    </a:ext>
                  </a:extLst>
                </a:gridCol>
                <a:gridCol w="757280">
                  <a:extLst>
                    <a:ext uri="{9D8B030D-6E8A-4147-A177-3AD203B41FA5}">
                      <a16:colId xmlns:a16="http://schemas.microsoft.com/office/drawing/2014/main" val="278221316"/>
                    </a:ext>
                  </a:extLst>
                </a:gridCol>
                <a:gridCol w="757280">
                  <a:extLst>
                    <a:ext uri="{9D8B030D-6E8A-4147-A177-3AD203B41FA5}">
                      <a16:colId xmlns:a16="http://schemas.microsoft.com/office/drawing/2014/main" val="675861697"/>
                    </a:ext>
                  </a:extLst>
                </a:gridCol>
                <a:gridCol w="826123">
                  <a:extLst>
                    <a:ext uri="{9D8B030D-6E8A-4147-A177-3AD203B41FA5}">
                      <a16:colId xmlns:a16="http://schemas.microsoft.com/office/drawing/2014/main" val="3386610503"/>
                    </a:ext>
                  </a:extLst>
                </a:gridCol>
                <a:gridCol w="929389">
                  <a:extLst>
                    <a:ext uri="{9D8B030D-6E8A-4147-A177-3AD203B41FA5}">
                      <a16:colId xmlns:a16="http://schemas.microsoft.com/office/drawing/2014/main" val="397136886"/>
                    </a:ext>
                  </a:extLst>
                </a:gridCol>
                <a:gridCol w="740070">
                  <a:extLst>
                    <a:ext uri="{9D8B030D-6E8A-4147-A177-3AD203B41FA5}">
                      <a16:colId xmlns:a16="http://schemas.microsoft.com/office/drawing/2014/main" val="3077714905"/>
                    </a:ext>
                  </a:extLst>
                </a:gridCol>
                <a:gridCol w="765886">
                  <a:extLst>
                    <a:ext uri="{9D8B030D-6E8A-4147-A177-3AD203B41FA5}">
                      <a16:colId xmlns:a16="http://schemas.microsoft.com/office/drawing/2014/main" val="743006630"/>
                    </a:ext>
                  </a:extLst>
                </a:gridCol>
                <a:gridCol w="783096">
                  <a:extLst>
                    <a:ext uri="{9D8B030D-6E8A-4147-A177-3AD203B41FA5}">
                      <a16:colId xmlns:a16="http://schemas.microsoft.com/office/drawing/2014/main" val="2461273884"/>
                    </a:ext>
                  </a:extLst>
                </a:gridCol>
              </a:tblGrid>
              <a:tr h="1115566">
                <a:tc gridSpan="15">
                  <a:txBody>
                    <a:bodyPr/>
                    <a:lstStyle/>
                    <a:p>
                      <a:pPr algn="l" fontAlgn="ctr"/>
                      <a:r>
                        <a:rPr lang="en-US" sz="1000" b="1" i="0" u="none" strike="noStrike" dirty="0">
                          <a:solidFill>
                            <a:srgbClr val="000000"/>
                          </a:solidFill>
                          <a:effectLst/>
                          <a:latin typeface="Times New Roman" panose="02020603050405020304" pitchFamily="18" charset="0"/>
                        </a:rPr>
                        <a:t>Table 1. </a:t>
                      </a:r>
                      <a:r>
                        <a:rPr lang="en-US" sz="1000" b="0" i="0" u="none" strike="noStrike" dirty="0">
                          <a:solidFill>
                            <a:srgbClr val="000000"/>
                          </a:solidFill>
                          <a:effectLst/>
                          <a:latin typeface="Times New Roman" panose="02020603050405020304" pitchFamily="18" charset="0"/>
                        </a:rPr>
                        <a:t>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860" marR="3860" marT="3860"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7243530"/>
                  </a:ext>
                </a:extLst>
              </a:tr>
              <a:tr h="205849">
                <a:tc gridSpan="2">
                  <a:txBody>
                    <a:bodyPr/>
                    <a:lstStyle/>
                    <a:p>
                      <a:pPr algn="l" fontAlgn="b"/>
                      <a:endParaRPr lang="en-US" sz="1050" b="0" i="0" u="none" strike="noStrike">
                        <a:solidFill>
                          <a:srgbClr val="000000"/>
                        </a:solidFill>
                        <a:effectLst/>
                        <a:latin typeface="Times New Roman" panose="02020603050405020304" pitchFamily="18" charset="0"/>
                      </a:endParaRPr>
                    </a:p>
                  </a:txBody>
                  <a:tcPr marL="3860" marR="3860" marT="3860" marB="0" anchor="b">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TS-1</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BP-1</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Overall</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18052213"/>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Num. farm visits</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30</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46044142"/>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Pathogen (group)</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259287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agnetis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3668695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auricularis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2838086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capitis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576406195"/>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chromogenes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(5.3-16.8)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15.2 (13.3-21.7)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7.8 (6.5-10.1)</a:t>
                      </a:r>
                      <a:endParaRPr lang="en-US" sz="1000" b="0" i="0" u="none" strike="noStrike" dirty="0">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16.1 (6.5-21.8)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14.6 (5.3-21.8)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7318245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cohnii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6654540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devriesei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1036257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epidermidis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67083334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equorum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787388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gallinarum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1974231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haemolyticus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 (2.1-3.3)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945054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hominis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4156120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hyicus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55114920"/>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pseudintermedius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33297453"/>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saprophyticus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3507494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simulans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96339604"/>
                  </a:ext>
                </a:extLst>
              </a:tr>
              <a:tr h="332015">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succinus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418849349"/>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warneri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5030282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xylosus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1645929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fleurettii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814858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sciuri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96559628"/>
                  </a:ext>
                </a:extLst>
              </a:tr>
              <a:tr h="199209">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vitilinus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dirty="0">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0883780"/>
                  </a:ext>
                </a:extLst>
              </a:tr>
            </a:tbl>
          </a:graphicData>
        </a:graphic>
      </p:graphicFrame>
    </p:spTree>
    <p:extLst>
      <p:ext uri="{BB962C8B-B14F-4D97-AF65-F5344CB8AC3E}">
        <p14:creationId xmlns:p14="http://schemas.microsoft.com/office/powerpoint/2010/main" val="722098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39144B4-849C-BB15-7B1E-0A985AAED646}"/>
              </a:ext>
            </a:extLst>
          </p:cNvPr>
          <p:cNvGraphicFramePr>
            <a:graphicFrameLocks noGrp="1"/>
          </p:cNvGraphicFramePr>
          <p:nvPr/>
        </p:nvGraphicFramePr>
        <p:xfrm>
          <a:off x="886455" y="1253327"/>
          <a:ext cx="10419090" cy="4351345"/>
        </p:xfrm>
        <a:graphic>
          <a:graphicData uri="http://schemas.openxmlformats.org/drawingml/2006/table">
            <a:tbl>
              <a:tblPr/>
              <a:tblGrid>
                <a:gridCol w="453004">
                  <a:extLst>
                    <a:ext uri="{9D8B030D-6E8A-4147-A177-3AD203B41FA5}">
                      <a16:colId xmlns:a16="http://schemas.microsoft.com/office/drawing/2014/main" val="2783322443"/>
                    </a:ext>
                  </a:extLst>
                </a:gridCol>
                <a:gridCol w="1035437">
                  <a:extLst>
                    <a:ext uri="{9D8B030D-6E8A-4147-A177-3AD203B41FA5}">
                      <a16:colId xmlns:a16="http://schemas.microsoft.com/office/drawing/2014/main" val="2632638238"/>
                    </a:ext>
                  </a:extLst>
                </a:gridCol>
                <a:gridCol w="686973">
                  <a:extLst>
                    <a:ext uri="{9D8B030D-6E8A-4147-A177-3AD203B41FA5}">
                      <a16:colId xmlns:a16="http://schemas.microsoft.com/office/drawing/2014/main" val="4132555270"/>
                    </a:ext>
                  </a:extLst>
                </a:gridCol>
                <a:gridCol w="686973">
                  <a:extLst>
                    <a:ext uri="{9D8B030D-6E8A-4147-A177-3AD203B41FA5}">
                      <a16:colId xmlns:a16="http://schemas.microsoft.com/office/drawing/2014/main" val="3012195948"/>
                    </a:ext>
                  </a:extLst>
                </a:gridCol>
                <a:gridCol w="686973">
                  <a:extLst>
                    <a:ext uri="{9D8B030D-6E8A-4147-A177-3AD203B41FA5}">
                      <a16:colId xmlns:a16="http://schemas.microsoft.com/office/drawing/2014/main" val="736821284"/>
                    </a:ext>
                  </a:extLst>
                </a:gridCol>
                <a:gridCol w="686973">
                  <a:extLst>
                    <a:ext uri="{9D8B030D-6E8A-4147-A177-3AD203B41FA5}">
                      <a16:colId xmlns:a16="http://schemas.microsoft.com/office/drawing/2014/main" val="1937847724"/>
                    </a:ext>
                  </a:extLst>
                </a:gridCol>
                <a:gridCol w="686973">
                  <a:extLst>
                    <a:ext uri="{9D8B030D-6E8A-4147-A177-3AD203B41FA5}">
                      <a16:colId xmlns:a16="http://schemas.microsoft.com/office/drawing/2014/main" val="2677457119"/>
                    </a:ext>
                  </a:extLst>
                </a:gridCol>
                <a:gridCol w="686973">
                  <a:extLst>
                    <a:ext uri="{9D8B030D-6E8A-4147-A177-3AD203B41FA5}">
                      <a16:colId xmlns:a16="http://schemas.microsoft.com/office/drawing/2014/main" val="2264172831"/>
                    </a:ext>
                  </a:extLst>
                </a:gridCol>
                <a:gridCol w="686973">
                  <a:extLst>
                    <a:ext uri="{9D8B030D-6E8A-4147-A177-3AD203B41FA5}">
                      <a16:colId xmlns:a16="http://schemas.microsoft.com/office/drawing/2014/main" val="3098057036"/>
                    </a:ext>
                  </a:extLst>
                </a:gridCol>
                <a:gridCol w="686973">
                  <a:extLst>
                    <a:ext uri="{9D8B030D-6E8A-4147-A177-3AD203B41FA5}">
                      <a16:colId xmlns:a16="http://schemas.microsoft.com/office/drawing/2014/main" val="1532755242"/>
                    </a:ext>
                  </a:extLst>
                </a:gridCol>
                <a:gridCol w="686973">
                  <a:extLst>
                    <a:ext uri="{9D8B030D-6E8A-4147-A177-3AD203B41FA5}">
                      <a16:colId xmlns:a16="http://schemas.microsoft.com/office/drawing/2014/main" val="910653754"/>
                    </a:ext>
                  </a:extLst>
                </a:gridCol>
                <a:gridCol w="686973">
                  <a:extLst>
                    <a:ext uri="{9D8B030D-6E8A-4147-A177-3AD203B41FA5}">
                      <a16:colId xmlns:a16="http://schemas.microsoft.com/office/drawing/2014/main" val="3437854870"/>
                    </a:ext>
                  </a:extLst>
                </a:gridCol>
                <a:gridCol w="686973">
                  <a:extLst>
                    <a:ext uri="{9D8B030D-6E8A-4147-A177-3AD203B41FA5}">
                      <a16:colId xmlns:a16="http://schemas.microsoft.com/office/drawing/2014/main" val="865365898"/>
                    </a:ext>
                  </a:extLst>
                </a:gridCol>
                <a:gridCol w="686973">
                  <a:extLst>
                    <a:ext uri="{9D8B030D-6E8A-4147-A177-3AD203B41FA5}">
                      <a16:colId xmlns:a16="http://schemas.microsoft.com/office/drawing/2014/main" val="2753979477"/>
                    </a:ext>
                  </a:extLst>
                </a:gridCol>
                <a:gridCol w="686973">
                  <a:extLst>
                    <a:ext uri="{9D8B030D-6E8A-4147-A177-3AD203B41FA5}">
                      <a16:colId xmlns:a16="http://schemas.microsoft.com/office/drawing/2014/main" val="3178815244"/>
                    </a:ext>
                  </a:extLst>
                </a:gridCol>
              </a:tblGrid>
              <a:tr h="672648">
                <a:tc gridSpan="15">
                  <a:txBody>
                    <a:bodyPr/>
                    <a:lstStyle/>
                    <a:p>
                      <a:pPr algn="l" fontAlgn="ctr"/>
                      <a:r>
                        <a:rPr lang="en-US" sz="700" b="0" i="0" u="none" strike="noStrike">
                          <a:solidFill>
                            <a:srgbClr val="000000"/>
                          </a:solidFill>
                          <a:effectLst/>
                          <a:latin typeface="Times New Roman" panose="02020603050405020304" pitchFamily="18" charset="0"/>
                        </a:rPr>
                        <a:t>Table 1. 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77323756"/>
                  </a:ext>
                </a:extLst>
              </a:tr>
              <a:tr h="143808">
                <a:tc gridSpan="2">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TS-1</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BP-1</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Overall</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14375613"/>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Num. farm visits</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30</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3154106"/>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Pathogen (group)</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65818398"/>
                  </a:ext>
                </a:extLst>
              </a:tr>
              <a:tr h="282976">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Non-</a:t>
                      </a:r>
                      <a:r>
                        <a:rPr lang="en-US" sz="700" b="0" i="1" u="none" strike="noStrike">
                          <a:solidFill>
                            <a:srgbClr val="000000"/>
                          </a:solidFill>
                          <a:effectLst/>
                          <a:latin typeface="Times New Roman" panose="02020603050405020304" pitchFamily="18" charset="0"/>
                        </a:rPr>
                        <a:t>aureus</a:t>
                      </a:r>
                      <a:r>
                        <a:rPr lang="en-US" sz="700" b="0" i="0" u="none" strike="noStrike">
                          <a:solidFill>
                            <a:srgbClr val="000000"/>
                          </a:solidFill>
                          <a:effectLst/>
                          <a:latin typeface="Times New Roman" panose="02020603050405020304" pitchFamily="18" charset="0"/>
                        </a:rPr>
                        <a:t> staphylococci and mammaliicocci</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19 (9.7-25.6)</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24.8 (21.9-39.8)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21.1 (12.8-39.8)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20 (9.7-39.8)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64914527"/>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uberis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86674246"/>
                  </a:ext>
                </a:extLst>
              </a:tr>
              <a:tr h="204114">
                <a:tc>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Staphylococcus aureus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71212441"/>
                  </a:ext>
                </a:extLst>
              </a:tr>
              <a:tr h="222670">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Corynebacterium</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3</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65955880"/>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gram-positive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5789641"/>
                  </a:ext>
                </a:extLst>
              </a:tr>
              <a:tr h="204114">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dysgalactiae</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3991247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Aerococcus</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1</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(0-3.7)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73118571"/>
                  </a:ext>
                </a:extLst>
              </a:tr>
              <a:tr h="338644">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streptococcal and streptococcal-like organisms</a:t>
                      </a:r>
                      <a:r>
                        <a:rPr lang="en-US" sz="700" b="0" i="0" u="none" strike="noStrike" baseline="30000">
                          <a:solidFill>
                            <a:srgbClr val="000000"/>
                          </a:solidFill>
                          <a:effectLst/>
                          <a:latin typeface="Times New Roman" panose="02020603050405020304" pitchFamily="18" charset="0"/>
                        </a:rPr>
                        <a:t>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6116954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4</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87357019"/>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Coliforms</a:t>
                      </a:r>
                      <a:r>
                        <a:rPr lang="en-US" sz="700" b="0" i="0" u="none" strike="noStrike" baseline="30000">
                          <a:solidFill>
                            <a:srgbClr val="000000"/>
                          </a:solidFill>
                          <a:effectLst/>
                          <a:latin typeface="Times New Roman" panose="02020603050405020304" pitchFamily="18" charset="0"/>
                        </a:rPr>
                        <a:t>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 (1-2)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1.8 (0-2.4)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26090797"/>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gram-negative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19876436"/>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Candida rugosa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3830718"/>
                  </a:ext>
                </a:extLst>
              </a:tr>
              <a:tr h="13916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Unable to be identified</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505736"/>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1 </a:t>
                      </a:r>
                      <a:r>
                        <a:rPr lang="en-US" sz="700" b="0" i="1" u="none" strike="noStrike">
                          <a:solidFill>
                            <a:srgbClr val="000000"/>
                          </a:solidFill>
                          <a:effectLst/>
                          <a:latin typeface="Times New Roman" panose="02020603050405020304" pitchFamily="18" charset="0"/>
                        </a:rPr>
                        <a:t>Aerococcus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Aerococcus viridans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516547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2</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Other streptococcal and streptococcal-like organisms not listed separately: </a:t>
                      </a:r>
                      <a:r>
                        <a:rPr lang="en-US" sz="700" b="0" i="1" u="none" strike="noStrike">
                          <a:solidFill>
                            <a:srgbClr val="000000"/>
                          </a:solidFill>
                          <a:effectLst/>
                          <a:latin typeface="Times New Roman" panose="02020603050405020304" pitchFamily="18" charset="0"/>
                        </a:rPr>
                        <a:t>Streptococcus </a:t>
                      </a:r>
                      <a:r>
                        <a:rPr lang="en-US" sz="700" b="0" i="0" u="none" strike="noStrike">
                          <a:solidFill>
                            <a:srgbClr val="000000"/>
                          </a:solidFill>
                          <a:effectLst/>
                          <a:latin typeface="Times New Roman" panose="02020603050405020304" pitchFamily="18" charset="0"/>
                        </a:rPr>
                        <a:t>sp</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(genus-level identification only)</a:t>
                      </a:r>
                      <a:r>
                        <a:rPr lang="en-US" sz="700" b="0" i="1" u="none" strike="noStrike">
                          <a:solidFill>
                            <a:srgbClr val="000000"/>
                          </a:solidFill>
                          <a:effectLst/>
                          <a:latin typeface="Times New Roman" panose="02020603050405020304" pitchFamily="18" charset="0"/>
                        </a:rPr>
                        <a:t>, Streptococcus canis, Enterococcus saccharolyticus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783056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3</a:t>
                      </a:r>
                      <a:r>
                        <a:rPr lang="en-US" sz="700" b="0" i="1" u="none" strike="noStrike">
                          <a:solidFill>
                            <a:srgbClr val="000000"/>
                          </a:solidFill>
                          <a:effectLst/>
                          <a:latin typeface="Times New Roman" panose="02020603050405020304" pitchFamily="18" charset="0"/>
                        </a:rPr>
                        <a:t> Corynebacterium</a:t>
                      </a:r>
                      <a:r>
                        <a:rPr lang="en-US" sz="700" b="0" i="0" u="none" strike="noStrike">
                          <a:solidFill>
                            <a:srgbClr val="000000"/>
                          </a:solidFill>
                          <a:effectLst/>
                          <a:latin typeface="Times New Roman" panose="02020603050405020304" pitchFamily="18" charset="0"/>
                        </a:rPr>
                        <a:t> sp. (genus-level identification only), </a:t>
                      </a:r>
                      <a:r>
                        <a:rPr lang="en-US" sz="700" b="0" i="1" u="none" strike="noStrike">
                          <a:solidFill>
                            <a:srgbClr val="000000"/>
                          </a:solidFill>
                          <a:effectLst/>
                          <a:latin typeface="Times New Roman" panose="02020603050405020304" pitchFamily="18" charset="0"/>
                        </a:rPr>
                        <a:t>C. amycolatum, C. callunae, C. casei, C. confusum, C. glutamicum, C. stationis, C. ulcerans, C. variabile, C. xerosis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05701945"/>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4</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Kocuria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carniphila, 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palustris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5252750"/>
                  </a:ext>
                </a:extLst>
              </a:tr>
              <a:tr h="143808">
                <a:tc gridSpan="15">
                  <a:txBody>
                    <a:bodyPr/>
                    <a:lstStyle/>
                    <a:p>
                      <a:pPr algn="l" fontAlgn="ctr"/>
                      <a:r>
                        <a:rPr lang="en-US" sz="700" b="0" i="0" u="none" strike="noStrike" baseline="30000" dirty="0">
                          <a:solidFill>
                            <a:srgbClr val="000000"/>
                          </a:solidFill>
                          <a:effectLst/>
                          <a:latin typeface="Times New Roman" panose="02020603050405020304" pitchFamily="18" charset="0"/>
                        </a:rPr>
                        <a:t>5 </a:t>
                      </a:r>
                      <a:r>
                        <a:rPr lang="en-US" sz="700" b="0" i="1" u="none" strike="noStrike" dirty="0">
                          <a:solidFill>
                            <a:srgbClr val="000000"/>
                          </a:solidFill>
                          <a:effectLst/>
                          <a:latin typeface="Times New Roman" panose="02020603050405020304" pitchFamily="18" charset="0"/>
                        </a:rPr>
                        <a:t>Enterobacter </a:t>
                      </a:r>
                      <a:r>
                        <a:rPr lang="en-US" sz="700" b="0" i="0" u="none" strike="noStrike" dirty="0">
                          <a:solidFill>
                            <a:srgbClr val="000000"/>
                          </a:solidFill>
                          <a:effectLst/>
                          <a:latin typeface="Times New Roman" panose="02020603050405020304" pitchFamily="18" charset="0"/>
                        </a:rPr>
                        <a:t>sp. (genus-level identification only), </a:t>
                      </a:r>
                      <a:r>
                        <a:rPr lang="en-US" sz="700" b="0" i="1" u="none" strike="noStrike" dirty="0">
                          <a:solidFill>
                            <a:srgbClr val="000000"/>
                          </a:solidFill>
                          <a:effectLst/>
                          <a:latin typeface="Times New Roman" panose="02020603050405020304" pitchFamily="18" charset="0"/>
                        </a:rPr>
                        <a:t>Escherichia coli, Klebsiella aerogenes, Klebsiella pneumoniae, Klebsiella </a:t>
                      </a:r>
                      <a:r>
                        <a:rPr lang="en-US" sz="700" b="0" i="1" u="none" strike="noStrike" dirty="0" err="1">
                          <a:solidFill>
                            <a:srgbClr val="000000"/>
                          </a:solidFill>
                          <a:effectLst/>
                          <a:latin typeface="Times New Roman" panose="02020603050405020304" pitchFamily="18" charset="0"/>
                        </a:rPr>
                        <a:t>variicola</a:t>
                      </a:r>
                      <a:r>
                        <a:rPr lang="en-US" sz="700" b="0" i="1" u="none" strike="noStrike" dirty="0">
                          <a:solidFill>
                            <a:srgbClr val="000000"/>
                          </a:solidFill>
                          <a:effectLst/>
                          <a:latin typeface="Times New Roman" panose="02020603050405020304" pitchFamily="18" charset="0"/>
                        </a:rPr>
                        <a:t>, Serratia marcescens</a:t>
                      </a:r>
                      <a:endParaRPr lang="en-US" sz="700" b="0" i="0" u="none" strike="noStrike" dirty="0">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6745327"/>
                  </a:ext>
                </a:extLst>
              </a:tr>
            </a:tbl>
          </a:graphicData>
        </a:graphic>
      </p:graphicFrame>
    </p:spTree>
    <p:extLst>
      <p:ext uri="{BB962C8B-B14F-4D97-AF65-F5344CB8AC3E}">
        <p14:creationId xmlns:p14="http://schemas.microsoft.com/office/powerpoint/2010/main" val="2220273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35F6346-21BF-F380-F5A0-31132A5F9FDC}"/>
              </a:ext>
            </a:extLst>
          </p:cNvPr>
          <p:cNvGraphicFramePr>
            <a:graphicFrameLocks noGrp="1"/>
          </p:cNvGraphicFramePr>
          <p:nvPr/>
        </p:nvGraphicFramePr>
        <p:xfrm>
          <a:off x="2670242" y="422334"/>
          <a:ext cx="3611473" cy="6013331"/>
        </p:xfrm>
        <a:graphic>
          <a:graphicData uri="http://schemas.openxmlformats.org/drawingml/2006/table">
            <a:tbl>
              <a:tblPr firstRow="1" firstCol="1" bandRow="1"/>
              <a:tblGrid>
                <a:gridCol w="684695">
                  <a:extLst>
                    <a:ext uri="{9D8B030D-6E8A-4147-A177-3AD203B41FA5}">
                      <a16:colId xmlns:a16="http://schemas.microsoft.com/office/drawing/2014/main" val="1791560062"/>
                    </a:ext>
                  </a:extLst>
                </a:gridCol>
                <a:gridCol w="973133">
                  <a:extLst>
                    <a:ext uri="{9D8B030D-6E8A-4147-A177-3AD203B41FA5}">
                      <a16:colId xmlns:a16="http://schemas.microsoft.com/office/drawing/2014/main" val="273203320"/>
                    </a:ext>
                  </a:extLst>
                </a:gridCol>
                <a:gridCol w="528083">
                  <a:extLst>
                    <a:ext uri="{9D8B030D-6E8A-4147-A177-3AD203B41FA5}">
                      <a16:colId xmlns:a16="http://schemas.microsoft.com/office/drawing/2014/main" val="2763960781"/>
                    </a:ext>
                  </a:extLst>
                </a:gridCol>
                <a:gridCol w="604471">
                  <a:extLst>
                    <a:ext uri="{9D8B030D-6E8A-4147-A177-3AD203B41FA5}">
                      <a16:colId xmlns:a16="http://schemas.microsoft.com/office/drawing/2014/main" val="2783450025"/>
                    </a:ext>
                  </a:extLst>
                </a:gridCol>
                <a:gridCol w="821091">
                  <a:extLst>
                    <a:ext uri="{9D8B030D-6E8A-4147-A177-3AD203B41FA5}">
                      <a16:colId xmlns:a16="http://schemas.microsoft.com/office/drawing/2014/main" val="604958126"/>
                    </a:ext>
                  </a:extLst>
                </a:gridCol>
              </a:tblGrid>
              <a:tr h="391204">
                <a:tc gridSpan="5">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Table 4. Presence of potential virulence factors and related genes for 30 </a:t>
                      </a: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stratified by SCC category. </a:t>
                      </a:r>
                      <a:r>
                        <a:rPr lang="en-US" sz="3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isolates in the HIGH category (n = 15) come from IMI which had an SCC of ≥200,000 cells/mL associated with all quarter-day observations, and all isolates in the LOW (n = 15) category come from IMI which had an SCC of &lt;200,000 cells/mL associated with all quarter-day observations. Grouping scheme adapted from Naushad et al., 2019. Bolded virulence factors with an asterisk represent related genes that were unique to an SCC category.</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3031153"/>
                  </a:ext>
                </a:extLst>
              </a:tr>
              <a:tr h="121811">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of virulence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gridSpan="2">
                  <a:txBody>
                    <a:bodyPr/>
                    <a:lstStyle/>
                    <a:p>
                      <a:pPr marL="0" marR="0" algn="ctr">
                        <a:lnSpc>
                          <a:spcPct val="107000"/>
                        </a:lnSpc>
                        <a:spcBef>
                          <a:spcPts val="0"/>
                        </a:spcBef>
                        <a:spcAft>
                          <a:spcPts val="0"/>
                        </a:spcAft>
                      </a:pPr>
                      <a:r>
                        <a:rPr lang="en-US" sz="300" kern="100" dirty="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72950573"/>
                  </a:ext>
                </a:extLst>
              </a:tr>
              <a:tr h="131747">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Adherence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Virulence factor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3276489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Autolysin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atl</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7276128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Biofilm-associated surface protein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bap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 (93.3)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5071273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7828148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27263790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sdrC</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6756431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6508095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sdrE</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39558316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sdrG</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5865993"/>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Host immune evasion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8324284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capH</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0425198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capJ</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583651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capN</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29928588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capO</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9010833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8284522"/>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complement inhibitor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scn</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78222372"/>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Iron uptake and metabolism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3558553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246570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htsB</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026297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036312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isdF</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72746014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isdG</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35401574"/>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isdI</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889129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B synthesis-related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sbnA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9367489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420920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934064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46531815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19514739"/>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22311371"/>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00678388"/>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82544070"/>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Exoenzymes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52820851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Adenosine synthase 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0357924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Aureolysin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aur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464561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Staphylocoagulase*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coa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138198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geh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16530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lip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9149607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Thermonuclease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nuc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61409499"/>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von Willebrand factor-binding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vWbp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17047304"/>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36955579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52047513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2935469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86047669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3678407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(66.7)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8044746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442865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1739814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4779131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4912976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013572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94137007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5536947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9221275"/>
                  </a:ext>
                </a:extLst>
              </a:tr>
              <a:tr h="131747">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Phenol             soluble modulins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5403001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64252622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PSMB2</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742245885"/>
                  </a:ext>
                </a:extLst>
              </a:tr>
              <a:tr h="75481">
                <a:tc>
                  <a:txBody>
                    <a:bodyPr/>
                    <a:lstStyle/>
                    <a:p>
                      <a:pPr marL="0" marR="0" algn="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560833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445175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97861085"/>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150078729"/>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Hemolysins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41019251"/>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β-hemolysin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hlb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18534998"/>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Exfoliative 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151156437"/>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Exfoliative toxin type 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etc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0440211"/>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95051211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701257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0528072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67521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2931968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337146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esxA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6122490"/>
                  </a:ext>
                </a:extLst>
              </a:tr>
            </a:tbl>
          </a:graphicData>
        </a:graphic>
      </p:graphicFrame>
    </p:spTree>
    <p:extLst>
      <p:ext uri="{BB962C8B-B14F-4D97-AF65-F5344CB8AC3E}">
        <p14:creationId xmlns:p14="http://schemas.microsoft.com/office/powerpoint/2010/main" val="110058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648C7F1-3BE6-43AE-8D09-D2912BAF1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25" y="748430"/>
            <a:ext cx="11714949" cy="203028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459750C-461F-A876-05B0-04785AF9F7C5}"/>
              </a:ext>
            </a:extLst>
          </p:cNvPr>
          <p:cNvSpPr txBox="1">
            <a:spLocks/>
          </p:cNvSpPr>
          <p:nvPr/>
        </p:nvSpPr>
        <p:spPr>
          <a:xfrm>
            <a:off x="335162" y="3020027"/>
            <a:ext cx="11521674" cy="3408482"/>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Study 1:</a:t>
            </a:r>
          </a:p>
          <a:p>
            <a:pPr marL="0" lvl="0" indent="0">
              <a:buNone/>
              <a:defRPr/>
            </a:pPr>
            <a:r>
              <a:rPr lang="en-US" sz="2400" b="1" i="1" noProof="0" dirty="0">
                <a:solidFill>
                  <a:prstClr val="black"/>
                </a:solidFill>
                <a:latin typeface="+mn-lt"/>
                <a:ea typeface="Cambria" panose="02040503050406030204" pitchFamily="18" charset="0"/>
              </a:rPr>
              <a:t>1) Ch</a:t>
            </a:r>
            <a:r>
              <a:rPr lang="en-US" sz="2400" b="1" i="1" dirty="0" err="1">
                <a:solidFill>
                  <a:prstClr val="black"/>
                </a:solidFill>
                <a:latin typeface="+mn-lt"/>
                <a:ea typeface="Cambria" panose="02040503050406030204" pitchFamily="18" charset="0"/>
              </a:rPr>
              <a:t>aracterize</a:t>
            </a:r>
            <a:r>
              <a:rPr lang="en-US" sz="2400" b="1" i="1" dirty="0">
                <a:solidFill>
                  <a:prstClr val="black"/>
                </a:solidFill>
                <a:latin typeface="+mn-lt"/>
                <a:ea typeface="Cambria" panose="02040503050406030204" pitchFamily="18" charset="0"/>
              </a:rPr>
              <a:t> the quarter-level prevalence of intramammary infections (IMI) caused by different microorganisms for organic dairies farms in Vermont using two different facility types:</a:t>
            </a:r>
          </a:p>
          <a:p>
            <a:pPr marL="457200" lvl="1" indent="0">
              <a:buNone/>
              <a:defRPr/>
            </a:pPr>
            <a:r>
              <a:rPr lang="en-US" i="1" dirty="0">
                <a:solidFill>
                  <a:sysClr val="windowText" lastClr="000000"/>
                </a:solidFill>
                <a:latin typeface="Calibri" panose="020F0502020204030204"/>
              </a:rPr>
              <a:t>-Tiestalls with shavings, bedded pack systems</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862068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B48E7-C196-DED8-6028-FF0CD9503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727" y="0"/>
            <a:ext cx="6858000" cy="6858000"/>
          </a:xfrm>
          <a:prstGeom prst="rect">
            <a:avLst/>
          </a:prstGeom>
        </p:spPr>
      </p:pic>
      <p:graphicFrame>
        <p:nvGraphicFramePr>
          <p:cNvPr id="3" name="Object 2">
            <a:extLst>
              <a:ext uri="{FF2B5EF4-FFF2-40B4-BE49-F238E27FC236}">
                <a16:creationId xmlns:a16="http://schemas.microsoft.com/office/drawing/2014/main" id="{E009A49A-3EED-EEE7-517A-E7E41062CB9A}"/>
              </a:ext>
            </a:extLst>
          </p:cNvPr>
          <p:cNvGraphicFramePr>
            <a:graphicFrameLocks noChangeAspect="1"/>
          </p:cNvGraphicFramePr>
          <p:nvPr>
            <p:extLst>
              <p:ext uri="{D42A27DB-BD31-4B8C-83A1-F6EECF244321}">
                <p14:modId xmlns:p14="http://schemas.microsoft.com/office/powerpoint/2010/main" val="2000855434"/>
              </p:ext>
            </p:extLst>
          </p:nvPr>
        </p:nvGraphicFramePr>
        <p:xfrm>
          <a:off x="902970" y="405448"/>
          <a:ext cx="2806700" cy="2813050"/>
        </p:xfrm>
        <a:graphic>
          <a:graphicData uri="http://schemas.openxmlformats.org/presentationml/2006/ole">
            <mc:AlternateContent xmlns:mc="http://schemas.openxmlformats.org/markup-compatibility/2006">
              <mc:Choice xmlns:v="urn:schemas-microsoft-com:vml" Requires="v">
                <p:oleObj name="Worksheet" r:id="rId4" imgW="2806603" imgH="2812856" progId="Excel.Sheet.12">
                  <p:embed/>
                </p:oleObj>
              </mc:Choice>
              <mc:Fallback>
                <p:oleObj name="Worksheet" r:id="rId4" imgW="2806603" imgH="2812856" progId="Excel.Sheet.12">
                  <p:embed/>
                  <p:pic>
                    <p:nvPicPr>
                      <p:cNvPr id="3" name="Object 2">
                        <a:extLst>
                          <a:ext uri="{FF2B5EF4-FFF2-40B4-BE49-F238E27FC236}">
                            <a16:creationId xmlns:a16="http://schemas.microsoft.com/office/drawing/2014/main" id="{E009A49A-3EED-EEE7-517A-E7E41062CB9A}"/>
                          </a:ext>
                        </a:extLst>
                      </p:cNvPr>
                      <p:cNvPicPr/>
                      <p:nvPr/>
                    </p:nvPicPr>
                    <p:blipFill>
                      <a:blip r:embed="rId5"/>
                      <a:stretch>
                        <a:fillRect/>
                      </a:stretch>
                    </p:blipFill>
                    <p:spPr>
                      <a:xfrm>
                        <a:off x="902970" y="405448"/>
                        <a:ext cx="2806700" cy="2813050"/>
                      </a:xfrm>
                      <a:prstGeom prst="rect">
                        <a:avLst/>
                      </a:prstGeom>
                    </p:spPr>
                  </p:pic>
                </p:oleObj>
              </mc:Fallback>
            </mc:AlternateContent>
          </a:graphicData>
        </a:graphic>
      </p:graphicFrame>
    </p:spTree>
    <p:extLst>
      <p:ext uri="{BB962C8B-B14F-4D97-AF65-F5344CB8AC3E}">
        <p14:creationId xmlns:p14="http://schemas.microsoft.com/office/powerpoint/2010/main" val="3347292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0F7B8D3-D1F5-C4C0-E8A3-2DC52FF76D08}"/>
              </a:ext>
            </a:extLst>
          </p:cNvPr>
          <p:cNvGraphicFramePr>
            <a:graphicFrameLocks noGrp="1"/>
          </p:cNvGraphicFramePr>
          <p:nvPr/>
        </p:nvGraphicFramePr>
        <p:xfrm>
          <a:off x="2381386" y="304812"/>
          <a:ext cx="7705888" cy="6248376"/>
        </p:xfrm>
        <a:graphic>
          <a:graphicData uri="http://schemas.openxmlformats.org/drawingml/2006/table">
            <a:tbl>
              <a:tblPr firstRow="1" firstCol="1" bandRow="1"/>
              <a:tblGrid>
                <a:gridCol w="1852377">
                  <a:extLst>
                    <a:ext uri="{9D8B030D-6E8A-4147-A177-3AD203B41FA5}">
                      <a16:colId xmlns:a16="http://schemas.microsoft.com/office/drawing/2014/main" val="2246941403"/>
                    </a:ext>
                  </a:extLst>
                </a:gridCol>
                <a:gridCol w="1185521">
                  <a:extLst>
                    <a:ext uri="{9D8B030D-6E8A-4147-A177-3AD203B41FA5}">
                      <a16:colId xmlns:a16="http://schemas.microsoft.com/office/drawing/2014/main" val="530321391"/>
                    </a:ext>
                  </a:extLst>
                </a:gridCol>
                <a:gridCol w="2461604">
                  <a:extLst>
                    <a:ext uri="{9D8B030D-6E8A-4147-A177-3AD203B41FA5}">
                      <a16:colId xmlns:a16="http://schemas.microsoft.com/office/drawing/2014/main" val="2372511293"/>
                    </a:ext>
                  </a:extLst>
                </a:gridCol>
                <a:gridCol w="2206386">
                  <a:extLst>
                    <a:ext uri="{9D8B030D-6E8A-4147-A177-3AD203B41FA5}">
                      <a16:colId xmlns:a16="http://schemas.microsoft.com/office/drawing/2014/main" val="555310118"/>
                    </a:ext>
                  </a:extLst>
                </a:gridCol>
              </a:tblGrid>
              <a:tr h="795283">
                <a:tc gridSpan="4">
                  <a:txBody>
                    <a:bodyPr/>
                    <a:lstStyle/>
                    <a:p>
                      <a:pPr marL="0" marR="0">
                        <a:lnSpc>
                          <a:spcPct val="107000"/>
                        </a:lnSpc>
                        <a:spcBef>
                          <a:spcPts val="0"/>
                        </a:spcBef>
                        <a:spcAft>
                          <a:spcPts val="0"/>
                        </a:spcAft>
                      </a:pPr>
                      <a:r>
                        <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rPr>
                        <a:t>Table 1</a:t>
                      </a:r>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 Final multivariable model describing the effect of intramammary infection with frequently isolated staphylococci and mammaliicocci</a:t>
                      </a:r>
                      <a:r>
                        <a:rPr lang="en-US" sz="14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on quarter somatic cell score, adjusted for days in milk at time of sampling. D</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ata set is comprised of 2,620 quarter-day observations collected from </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1779205"/>
                  </a:ext>
                </a:extLst>
              </a:tr>
              <a:tr h="244027">
                <a:tc gridSpan="4">
                  <a:txBody>
                    <a:bodyPr/>
                    <a:lstStyle/>
                    <a:p>
                      <a:pPr marL="0" marR="0">
                        <a:lnSpc>
                          <a:spcPct val="107000"/>
                        </a:lnSpc>
                        <a:spcBef>
                          <a:spcPts val="0"/>
                        </a:spcBef>
                        <a:spcAft>
                          <a:spcPts val="0"/>
                        </a:spcAft>
                      </a:pPr>
                      <a:r>
                        <a:rPr lang="en-US" sz="14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Fixed effects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5266772"/>
                  </a:ext>
                </a:extLst>
              </a:tr>
              <a:tr h="313401">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quarter observations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Coefficient estimate (SE)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698535568"/>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Intercept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 (0.29)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678913241"/>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5.18 (0.60)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69079278"/>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112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4.81 (0.22)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61584967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3.76 (0.45)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55613022"/>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3.23 (0.85)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0676518"/>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3.11 (0.39)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384364795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2.96 (0.62)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65296940"/>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384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2.88 (0.12)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7595905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1.77 (0.31)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817506052"/>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1.62 (0.54)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0.003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76749944"/>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0.12 (0.48)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0.81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504311873"/>
                  </a:ext>
                </a:extLst>
              </a:tr>
              <a:tr h="163814">
                <a:tc>
                  <a:txBody>
                    <a:bodyPr/>
                    <a:lstStyle/>
                    <a:p>
                      <a:pPr marL="0" marR="0" algn="ctr">
                        <a:lnSpc>
                          <a:spcPct val="107000"/>
                        </a:lnSpc>
                        <a:spcBef>
                          <a:spcPts val="0"/>
                        </a:spcBef>
                        <a:spcAft>
                          <a:spcPts val="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1972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9975442"/>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-0.003 (0.01)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995090395"/>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14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0.73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721469849"/>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14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0.53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3164267576"/>
                  </a:ext>
                </a:extLst>
              </a:tr>
              <a:tr h="305033">
                <a:tc>
                  <a:txBody>
                    <a:bodyPr/>
                    <a:lstStyle/>
                    <a:p>
                      <a:pPr marL="0" marR="0">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Random effects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Variance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417664541"/>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Farm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0.28</a:t>
                      </a:r>
                      <a:endParaRPr lang="en-US" sz="14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78263850"/>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Cow</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r>
                        <a:rPr lang="en-US" sz="1400" kern="100">
                          <a:solidFill>
                            <a:srgbClr val="000000"/>
                          </a:solidFill>
                          <a:effectLst/>
                          <a:latin typeface="Times New Roman" panose="02020603050405020304" pitchFamily="18" charset="0"/>
                          <a:cs typeface="Times New Roman" panose="02020603050405020304" pitchFamily="18" charset="0"/>
                        </a:rPr>
                        <a:t>1.0</a:t>
                      </a:r>
                      <a:endParaRPr lang="en-US" sz="14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r>
                        <a:rPr lang="en-US" sz="1400" kern="100">
                          <a:solidFill>
                            <a:srgbClr val="000000"/>
                          </a:solidFill>
                          <a:effectLst/>
                          <a:latin typeface="Times New Roman" panose="02020603050405020304" pitchFamily="18" charset="0"/>
                          <a:cs typeface="Times New Roman" panose="02020603050405020304" pitchFamily="18" charset="0"/>
                        </a:rPr>
                        <a:t> </a:t>
                      </a:r>
                      <a:endParaRPr lang="en-US" sz="14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3543966904"/>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Quarter</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0.47</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697567508"/>
                  </a:ext>
                </a:extLst>
              </a:tr>
              <a:tr h="163814">
                <a:tc gridSpan="4">
                  <a:txBody>
                    <a:bodyPr/>
                    <a:lstStyle/>
                    <a:p>
                      <a:pPr marL="0" marR="0">
                        <a:lnSpc>
                          <a:spcPct val="107000"/>
                        </a:lnSpc>
                        <a:spcBef>
                          <a:spcPts val="0"/>
                        </a:spcBef>
                        <a:spcAft>
                          <a:spcPts val="0"/>
                        </a:spcAft>
                      </a:pPr>
                      <a:r>
                        <a:rPr lang="en-US" sz="1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Quarter somatic cell score differs from healthy quarters (</a:t>
                      </a:r>
                      <a:r>
                        <a:rPr lang="en-US" sz="14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 0.05)</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9102625"/>
                  </a:ext>
                </a:extLst>
              </a:tr>
            </a:tbl>
          </a:graphicData>
        </a:graphic>
      </p:graphicFrame>
    </p:spTree>
    <p:extLst>
      <p:ext uri="{BB962C8B-B14F-4D97-AF65-F5344CB8AC3E}">
        <p14:creationId xmlns:p14="http://schemas.microsoft.com/office/powerpoint/2010/main" val="2546271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77DADB9-9C55-D93A-2A4B-20E1A704B98D}"/>
              </a:ext>
            </a:extLst>
          </p:cNvPr>
          <p:cNvGraphicFramePr>
            <a:graphicFrameLocks noGrp="1"/>
          </p:cNvGraphicFramePr>
          <p:nvPr/>
        </p:nvGraphicFramePr>
        <p:xfrm>
          <a:off x="2115929" y="962527"/>
          <a:ext cx="7960142" cy="4791203"/>
        </p:xfrm>
        <a:graphic>
          <a:graphicData uri="http://schemas.openxmlformats.org/drawingml/2006/table">
            <a:tbl>
              <a:tblPr firstRow="1" firstCol="1" bandRow="1"/>
              <a:tblGrid>
                <a:gridCol w="2060895">
                  <a:extLst>
                    <a:ext uri="{9D8B030D-6E8A-4147-A177-3AD203B41FA5}">
                      <a16:colId xmlns:a16="http://schemas.microsoft.com/office/drawing/2014/main" val="3320493698"/>
                    </a:ext>
                  </a:extLst>
                </a:gridCol>
                <a:gridCol w="2301004">
                  <a:extLst>
                    <a:ext uri="{9D8B030D-6E8A-4147-A177-3AD203B41FA5}">
                      <a16:colId xmlns:a16="http://schemas.microsoft.com/office/drawing/2014/main" val="1380666763"/>
                    </a:ext>
                  </a:extLst>
                </a:gridCol>
                <a:gridCol w="3598243">
                  <a:extLst>
                    <a:ext uri="{9D8B030D-6E8A-4147-A177-3AD203B41FA5}">
                      <a16:colId xmlns:a16="http://schemas.microsoft.com/office/drawing/2014/main" val="2565188533"/>
                    </a:ext>
                  </a:extLst>
                </a:gridCol>
              </a:tblGrid>
              <a:tr h="1140116">
                <a:tc gridSpan="3">
                  <a:txBody>
                    <a:bodyPr/>
                    <a:lstStyle/>
                    <a:p>
                      <a:pPr marL="0" marR="0">
                        <a:lnSpc>
                          <a:spcPct val="107000"/>
                        </a:lnSpc>
                        <a:spcBef>
                          <a:spcPts val="0"/>
                        </a:spcBef>
                        <a:spcAft>
                          <a:spcPts val="0"/>
                        </a:spcAft>
                      </a:pPr>
                      <a:r>
                        <a:rPr lang="en-US" sz="16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2</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Estimated quarter somatic cell count by intramammary infection status at 91 days in milk (13 weeks) for frequently isolated </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staphylococci and mammaliicocci</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healthy (no growth) quarters. D</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ata set used to make model estimations is comprised of 2,620 quarter-day observations collected from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p>
                    <a:p>
                      <a:pPr marL="0" marR="0">
                        <a:lnSpc>
                          <a:spcPct val="107000"/>
                        </a:lnSpc>
                        <a:spcBef>
                          <a:spcPts val="0"/>
                        </a:spcBef>
                        <a:spcAft>
                          <a:spcPts val="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44584591"/>
                  </a:ext>
                </a:extLst>
              </a:tr>
              <a:tr h="469546">
                <a:tc>
                  <a:txBody>
                    <a:bodyPr/>
                    <a:lstStyle/>
                    <a:p>
                      <a:pPr marL="0" marR="0" algn="ctr">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Estimated quarter somatic cell count (cells/mL)</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 lower and upper confidence level (cells/mL)</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93235704"/>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395,190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148,189 - 1,053,891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104203237"/>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307,101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197,323 - 477,951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260580310"/>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148,437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69,021 - 319,232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167646016"/>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102,478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26,368 - 398,281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831270466"/>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94,617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48,346 - 185,175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625058531"/>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84,985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30,798 - 234,512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377305863"/>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80,376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56,942 - 113,454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6018725"/>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37,333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21,217 - 65,688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015809478"/>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33,513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13,597 - 82,599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993773584"/>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11,855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5,292 - 26,556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274724651"/>
                  </a:ext>
                </a:extLst>
              </a:tr>
              <a:tr h="236403">
                <a:tc>
                  <a:txBody>
                    <a:bodyPr/>
                    <a:lstStyle/>
                    <a:p>
                      <a:pPr marL="0" marR="0" algn="ctr">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10,927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8,056 - 14,822</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0030499"/>
                  </a:ext>
                </a:extLst>
              </a:tr>
            </a:tbl>
          </a:graphicData>
        </a:graphic>
      </p:graphicFrame>
    </p:spTree>
    <p:extLst>
      <p:ext uri="{BB962C8B-B14F-4D97-AF65-F5344CB8AC3E}">
        <p14:creationId xmlns:p14="http://schemas.microsoft.com/office/powerpoint/2010/main" val="2262979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0D745E-B5CA-F096-4461-2911444725E9}"/>
              </a:ext>
            </a:extLst>
          </p:cNvPr>
          <p:cNvPicPr>
            <a:picLocks noChangeAspect="1"/>
          </p:cNvPicPr>
          <p:nvPr/>
        </p:nvPicPr>
        <p:blipFill rotWithShape="1">
          <a:blip r:embed="rId3"/>
          <a:srcRect l="14606" t="21539" r="58453" b="15737"/>
          <a:stretch/>
        </p:blipFill>
        <p:spPr>
          <a:xfrm>
            <a:off x="5346671" y="1840942"/>
            <a:ext cx="3819733" cy="3176116"/>
          </a:xfrm>
          <a:prstGeom prst="rect">
            <a:avLst/>
          </a:prstGeom>
        </p:spPr>
      </p:pic>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8653056"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Overview: Udder health on organic dairies</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567148" y="1678402"/>
            <a:ext cx="4680284" cy="5007819"/>
          </a:xfrm>
          <a:noFill/>
          <a:ln>
            <a:noFill/>
          </a:ln>
        </p:spPr>
        <p:txBody>
          <a:bodyPr>
            <a:normAutofit/>
          </a:bodyPr>
          <a:lstStyle/>
          <a:p>
            <a:pPr>
              <a:lnSpc>
                <a:spcPts val="600"/>
              </a:lnSpc>
              <a:buSzPct val="75000"/>
              <a:buFont typeface="Wingdings" panose="05000000000000000000" pitchFamily="2" charset="2"/>
              <a:buChar char="§"/>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rPr>
              <a:t>Antimicrobial usage on dairies</a:t>
            </a:r>
            <a:endParaRPr lang="en-US" sz="2400" b="1"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Primary reason for AMR usage on dairies is mastitis/intramammary infections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Important component of udder health programs</a:t>
            </a: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3600" b="1" i="1" dirty="0"/>
          </a:p>
          <a:p>
            <a:pPr marL="457200" lvl="1" inden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8" name="Picture 7">
            <a:extLst>
              <a:ext uri="{FF2B5EF4-FFF2-40B4-BE49-F238E27FC236}">
                <a16:creationId xmlns:a16="http://schemas.microsoft.com/office/drawing/2014/main" id="{B1D9761B-0A96-DA8E-44FA-B93B52B34570}"/>
              </a:ext>
            </a:extLst>
          </p:cNvPr>
          <p:cNvPicPr>
            <a:picLocks noChangeAspect="1"/>
          </p:cNvPicPr>
          <p:nvPr/>
        </p:nvPicPr>
        <p:blipFill rotWithShape="1">
          <a:blip r:embed="rId4"/>
          <a:srcRect l="18158" t="17118" r="61612" b="11592"/>
          <a:stretch/>
        </p:blipFill>
        <p:spPr>
          <a:xfrm>
            <a:off x="8908236" y="2105983"/>
            <a:ext cx="3116178" cy="3921824"/>
          </a:xfrm>
          <a:prstGeom prst="rect">
            <a:avLst/>
          </a:prstGeom>
        </p:spPr>
      </p:pic>
      <p:pic>
        <p:nvPicPr>
          <p:cNvPr id="11" name="Picture 10">
            <a:extLst>
              <a:ext uri="{FF2B5EF4-FFF2-40B4-BE49-F238E27FC236}">
                <a16:creationId xmlns:a16="http://schemas.microsoft.com/office/drawing/2014/main" id="{7CFCC684-F13F-B9E2-9CF3-BCFF171943DC}"/>
              </a:ext>
            </a:extLst>
          </p:cNvPr>
          <p:cNvPicPr>
            <a:picLocks noChangeAspect="1"/>
          </p:cNvPicPr>
          <p:nvPr/>
        </p:nvPicPr>
        <p:blipFill rotWithShape="1">
          <a:blip r:embed="rId5"/>
          <a:srcRect l="8882" t="20158" r="52730" b="17118"/>
          <a:stretch/>
        </p:blipFill>
        <p:spPr>
          <a:xfrm>
            <a:off x="1078233" y="3618523"/>
            <a:ext cx="4680284" cy="2731169"/>
          </a:xfrm>
          <a:prstGeom prst="rect">
            <a:avLst/>
          </a:prstGeom>
        </p:spPr>
      </p:pic>
      <p:sp>
        <p:nvSpPr>
          <p:cNvPr id="9" name="TextBox 8">
            <a:extLst>
              <a:ext uri="{FF2B5EF4-FFF2-40B4-BE49-F238E27FC236}">
                <a16:creationId xmlns:a16="http://schemas.microsoft.com/office/drawing/2014/main" id="{E9407368-9E7C-FB02-5856-5DB26C3451B5}"/>
              </a:ext>
            </a:extLst>
          </p:cNvPr>
          <p:cNvSpPr txBox="1"/>
          <p:nvPr/>
        </p:nvSpPr>
        <p:spPr>
          <a:xfrm>
            <a:off x="8397151" y="6027807"/>
            <a:ext cx="3531345"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Figures reprinted in Proceedings of National Mastitis Council, 2018</a:t>
            </a:r>
          </a:p>
        </p:txBody>
      </p:sp>
      <p:sp>
        <p:nvSpPr>
          <p:cNvPr id="13" name="Rectangle 12">
            <a:extLst>
              <a:ext uri="{FF2B5EF4-FFF2-40B4-BE49-F238E27FC236}">
                <a16:creationId xmlns:a16="http://schemas.microsoft.com/office/drawing/2014/main" id="{C3D762D6-6323-9A6E-CFD0-00A03A3A0B64}"/>
              </a:ext>
            </a:extLst>
          </p:cNvPr>
          <p:cNvSpPr/>
          <p:nvPr/>
        </p:nvSpPr>
        <p:spPr>
          <a:xfrm>
            <a:off x="6707657" y="2962656"/>
            <a:ext cx="839593" cy="584775"/>
          </a:xfrm>
          <a:prstGeom prst="rect">
            <a:avLst/>
          </a:prstGeom>
          <a:noFill/>
        </p:spPr>
        <p:txBody>
          <a:bodyPr wrap="square" lIns="91440" tIns="45720" rIns="91440" bIns="45720">
            <a:spAutoFit/>
          </a:bodyPr>
          <a:lstStyle/>
          <a:p>
            <a:pPr algn="ctr"/>
            <a:r>
              <a:rPr lang="en-US" sz="3200" b="1" cap="none" spc="0" dirty="0">
                <a:ln w="0"/>
                <a:solidFill>
                  <a:srgbClr val="FF0000"/>
                </a:solidFill>
                <a:effectLst>
                  <a:outerShdw blurRad="38100" dist="19050" dir="2700000" algn="tl" rotWithShape="0">
                    <a:schemeClr val="dk1">
                      <a:alpha val="40000"/>
                    </a:schemeClr>
                  </a:outerShdw>
                </a:effectLst>
              </a:rPr>
              <a:t>X</a:t>
            </a:r>
          </a:p>
        </p:txBody>
      </p:sp>
      <p:sp>
        <p:nvSpPr>
          <p:cNvPr id="14" name="Rectangle 13">
            <a:extLst>
              <a:ext uri="{FF2B5EF4-FFF2-40B4-BE49-F238E27FC236}">
                <a16:creationId xmlns:a16="http://schemas.microsoft.com/office/drawing/2014/main" id="{840FD365-DB86-B6A5-48AC-286F27D31CB1}"/>
              </a:ext>
            </a:extLst>
          </p:cNvPr>
          <p:cNvSpPr/>
          <p:nvPr/>
        </p:nvSpPr>
        <p:spPr>
          <a:xfrm>
            <a:off x="6906135" y="3175643"/>
            <a:ext cx="839593" cy="584775"/>
          </a:xfrm>
          <a:prstGeom prst="rect">
            <a:avLst/>
          </a:prstGeom>
          <a:noFill/>
        </p:spPr>
        <p:txBody>
          <a:bodyPr wrap="square" lIns="91440" tIns="45720" rIns="91440" bIns="45720">
            <a:spAutoFit/>
          </a:bodyPr>
          <a:lstStyle/>
          <a:p>
            <a:pPr algn="ctr"/>
            <a:r>
              <a:rPr lang="en-US" sz="3200" b="1" cap="none" spc="0" dirty="0">
                <a:ln w="0"/>
                <a:solidFill>
                  <a:srgbClr val="FF0000"/>
                </a:solidFill>
                <a:effectLst>
                  <a:outerShdw blurRad="38100" dist="19050" dir="2700000" algn="tl" rotWithShape="0">
                    <a:schemeClr val="dk1">
                      <a:alpha val="40000"/>
                    </a:schemeClr>
                  </a:outerShdw>
                </a:effectLst>
              </a:rPr>
              <a:t>X</a:t>
            </a:r>
          </a:p>
        </p:txBody>
      </p:sp>
      <p:sp>
        <p:nvSpPr>
          <p:cNvPr id="15" name="Rectangle 14">
            <a:extLst>
              <a:ext uri="{FF2B5EF4-FFF2-40B4-BE49-F238E27FC236}">
                <a16:creationId xmlns:a16="http://schemas.microsoft.com/office/drawing/2014/main" id="{86131CBB-222C-951B-BC8E-3AEF7BF0F9AD}"/>
              </a:ext>
            </a:extLst>
          </p:cNvPr>
          <p:cNvSpPr/>
          <p:nvPr/>
        </p:nvSpPr>
        <p:spPr>
          <a:xfrm>
            <a:off x="10527390" y="3760418"/>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sp>
        <p:nvSpPr>
          <p:cNvPr id="16" name="Rectangle 15">
            <a:extLst>
              <a:ext uri="{FF2B5EF4-FFF2-40B4-BE49-F238E27FC236}">
                <a16:creationId xmlns:a16="http://schemas.microsoft.com/office/drawing/2014/main" id="{37165154-69A7-AEAA-8DC5-9A6C91F2277F}"/>
              </a:ext>
            </a:extLst>
          </p:cNvPr>
          <p:cNvSpPr/>
          <p:nvPr/>
        </p:nvSpPr>
        <p:spPr>
          <a:xfrm>
            <a:off x="10527390" y="4335692"/>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pic>
        <p:nvPicPr>
          <p:cNvPr id="1026" name="Picture 2" descr="Cinnatube Dry Cow Tube - Leedstone">
            <a:extLst>
              <a:ext uri="{FF2B5EF4-FFF2-40B4-BE49-F238E27FC236}">
                <a16:creationId xmlns:a16="http://schemas.microsoft.com/office/drawing/2014/main" id="{C9ED1457-63ED-A37F-03BE-61F513E2AB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987" b="40773"/>
          <a:stretch/>
        </p:blipFill>
        <p:spPr bwMode="auto">
          <a:xfrm>
            <a:off x="4501211" y="3499003"/>
            <a:ext cx="1018246" cy="591326"/>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Thumbs up sign">
            <a:extLst>
              <a:ext uri="{FF2B5EF4-FFF2-40B4-BE49-F238E27FC236}">
                <a16:creationId xmlns:a16="http://schemas.microsoft.com/office/drawing/2014/main" id="{456128F3-1B4B-9F74-0B3A-6ECA58EBF2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18375" y="5093050"/>
            <a:ext cx="600139" cy="600139"/>
          </a:xfrm>
          <a:prstGeom prst="rect">
            <a:avLst/>
          </a:prstGeom>
        </p:spPr>
      </p:pic>
      <p:pic>
        <p:nvPicPr>
          <p:cNvPr id="20" name="Graphic 19" descr="Skull">
            <a:extLst>
              <a:ext uri="{FF2B5EF4-FFF2-40B4-BE49-F238E27FC236}">
                <a16:creationId xmlns:a16="http://schemas.microsoft.com/office/drawing/2014/main" id="{C6ECF8B7-E3AF-FCCE-B3BD-B891388679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55013" y="5158121"/>
            <a:ext cx="591312" cy="591312"/>
          </a:xfrm>
          <a:prstGeom prst="rect">
            <a:avLst/>
          </a:prstGeom>
        </p:spPr>
      </p:pic>
    </p:spTree>
    <p:extLst>
      <p:ext uri="{BB962C8B-B14F-4D97-AF65-F5344CB8AC3E}">
        <p14:creationId xmlns:p14="http://schemas.microsoft.com/office/powerpoint/2010/main" val="316220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92B025-416A-B3EE-6570-F2048879E2B0}"/>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Study overview</a:t>
            </a:r>
          </a:p>
        </p:txBody>
      </p:sp>
      <p:sp>
        <p:nvSpPr>
          <p:cNvPr id="7" name="Content Placeholder 3">
            <a:extLst>
              <a:ext uri="{FF2B5EF4-FFF2-40B4-BE49-F238E27FC236}">
                <a16:creationId xmlns:a16="http://schemas.microsoft.com/office/drawing/2014/main" id="{C6B57FFE-F51D-69FA-DFDB-EFAFFE624F22}"/>
              </a:ext>
            </a:extLst>
          </p:cNvPr>
          <p:cNvSpPr txBox="1">
            <a:spLocks/>
          </p:cNvSpPr>
          <p:nvPr/>
        </p:nvSpPr>
        <p:spPr>
          <a:xfrm>
            <a:off x="2050401" y="4060612"/>
            <a:ext cx="8091197" cy="2210879"/>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lnSpc>
                <a:spcPct val="100000"/>
              </a:lnSpc>
              <a:buSzPct val="75000"/>
              <a:buNone/>
            </a:pPr>
            <a:r>
              <a:rPr lang="en-US" sz="2400" b="1" i="1" dirty="0">
                <a:latin typeface="Calibri" panose="020F0502020204030204" pitchFamily="34" charset="0"/>
                <a:ea typeface="Calibri" panose="020F0502020204030204" pitchFamily="34" charset="0"/>
              </a:rPr>
              <a:t>Inclusion criteria for herds:</a:t>
            </a:r>
          </a:p>
          <a:p>
            <a:pPr lvl="1">
              <a:lnSpc>
                <a:spcPct val="100000"/>
              </a:lnSpc>
              <a:buSzPct val="75000"/>
              <a:buFont typeface="Wingdings" panose="05000000000000000000" pitchFamily="2" charset="2"/>
              <a:buChar char="§"/>
            </a:pPr>
            <a:r>
              <a:rPr lang="en-US" sz="2000" i="1" dirty="0">
                <a:solidFill>
                  <a:sysClr val="windowText" lastClr="000000"/>
                </a:solidFill>
                <a:latin typeface="Calibri" panose="020F0502020204030204"/>
              </a:rPr>
              <a:t>Certified organic dairy</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Milking between 35 and 120 cows</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Utilizing a tiestall with shavings OR a bedded pack system</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2" name="Picture 4" descr="A cow walks a snow-covered field.">
            <a:extLst>
              <a:ext uri="{FF2B5EF4-FFF2-40B4-BE49-F238E27FC236}">
                <a16:creationId xmlns:a16="http://schemas.microsoft.com/office/drawing/2014/main" id="{CD826AE8-E006-28A5-37DA-A4B6CB57F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5"/>
          <a:stretch/>
        </p:blipFill>
        <p:spPr bwMode="auto">
          <a:xfrm>
            <a:off x="2095323" y="1360137"/>
            <a:ext cx="4000677" cy="2403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2377B46-E562-18BD-A5FE-15680993140D}"/>
              </a:ext>
            </a:extLst>
          </p:cNvPr>
          <p:cNvSpPr txBox="1"/>
          <p:nvPr/>
        </p:nvSpPr>
        <p:spPr>
          <a:xfrm>
            <a:off x="4718988" y="3732828"/>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O</a:t>
            </a: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rganicvalley.coop</a:t>
            </a:r>
          </a:p>
        </p:txBody>
      </p:sp>
      <p:pic>
        <p:nvPicPr>
          <p:cNvPr id="3" name="Picture 2" descr="grazing.jpg">
            <a:extLst>
              <a:ext uri="{FF2B5EF4-FFF2-40B4-BE49-F238E27FC236}">
                <a16:creationId xmlns:a16="http://schemas.microsoft.com/office/drawing/2014/main" id="{82DD5DC9-DBED-7EE8-F77C-13F772853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944" y="1370353"/>
            <a:ext cx="3623733" cy="24109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FDD5B3-BE6B-3C34-DAC5-CF1371FB2055}"/>
              </a:ext>
            </a:extLst>
          </p:cNvPr>
          <p:cNvSpPr txBox="1"/>
          <p:nvPr/>
        </p:nvSpPr>
        <p:spPr>
          <a:xfrm>
            <a:off x="8719665" y="3732828"/>
            <a:ext cx="1429830"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Photo: M. Webb</a:t>
            </a:r>
          </a:p>
        </p:txBody>
      </p:sp>
    </p:spTree>
    <p:extLst>
      <p:ext uri="{BB962C8B-B14F-4D97-AF65-F5344CB8AC3E}">
        <p14:creationId xmlns:p14="http://schemas.microsoft.com/office/powerpoint/2010/main" val="3373719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ED0A05-8B55-8D53-27C2-36F69E1CA18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Directions for future research</a:t>
            </a:r>
          </a:p>
        </p:txBody>
      </p:sp>
      <p:sp>
        <p:nvSpPr>
          <p:cNvPr id="4" name="Content Placeholder 3">
            <a:extLst>
              <a:ext uri="{FF2B5EF4-FFF2-40B4-BE49-F238E27FC236}">
                <a16:creationId xmlns:a16="http://schemas.microsoft.com/office/drawing/2014/main" id="{7D775353-7BC2-0E66-830E-4E4E911D36D1}"/>
              </a:ext>
            </a:extLst>
          </p:cNvPr>
          <p:cNvSpPr txBox="1">
            <a:spLocks/>
          </p:cNvSpPr>
          <p:nvPr/>
        </p:nvSpPr>
        <p:spPr>
          <a:xfrm>
            <a:off x="386123" y="1433151"/>
            <a:ext cx="6292469"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Short-term projects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Further work exploring antimicrobial resistance for S. chromogenes isolates</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Concordance between </a:t>
            </a:r>
            <a:r>
              <a:rPr lang="en-US" sz="1800" i="1" dirty="0" err="1">
                <a:latin typeface="Calibri" panose="020F0502020204030204" pitchFamily="34" charset="0"/>
                <a:ea typeface="Calibri" panose="020F0502020204030204" pitchFamily="34" charset="0"/>
                <a:cs typeface="Times New Roman" panose="02020603050405020304" pitchFamily="18" charset="0"/>
              </a:rPr>
              <a:t>blaZ</a:t>
            </a:r>
            <a:r>
              <a:rPr lang="en-US" sz="1800" i="1" dirty="0">
                <a:latin typeface="Calibri" panose="020F0502020204030204" pitchFamily="34" charset="0"/>
                <a:ea typeface="Calibri" panose="020F0502020204030204" pitchFamily="34" charset="0"/>
                <a:cs typeface="Times New Roman" panose="02020603050405020304" pitchFamily="18" charset="0"/>
              </a:rPr>
              <a:t> and penicillin resistance</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Where is </a:t>
            </a:r>
            <a:r>
              <a:rPr lang="en-US" sz="1800" i="1" dirty="0" err="1">
                <a:latin typeface="Calibri" panose="020F0502020204030204" pitchFamily="34" charset="0"/>
                <a:ea typeface="Calibri" panose="020F0502020204030204" pitchFamily="34" charset="0"/>
                <a:cs typeface="Times New Roman" panose="02020603050405020304" pitchFamily="18" charset="0"/>
              </a:rPr>
              <a:t>blaZ</a:t>
            </a:r>
            <a:r>
              <a:rPr lang="en-US" sz="1800" i="1" dirty="0">
                <a:latin typeface="Calibri" panose="020F0502020204030204" pitchFamily="34" charset="0"/>
                <a:ea typeface="Calibri" panose="020F0502020204030204" pitchFamily="34" charset="0"/>
                <a:cs typeface="Times New Roman" panose="02020603050405020304" pitchFamily="18" charset="0"/>
              </a:rPr>
              <a:t> carried?</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Bigger picture projects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Antimicrobial resistance in organic dairy systems</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Comparison of AMR carriage in staphylococci from the same farm over the long-term</a:t>
            </a:r>
          </a:p>
          <a:p>
            <a:pPr marL="457200" lvl="1" indent="0">
              <a:buSzPct val="75000"/>
              <a:buNone/>
            </a:pPr>
            <a:endParaRPr lang="en-US" sz="3200" i="1" dirty="0"/>
          </a:p>
          <a:p>
            <a:pPr marL="457200" lvl="1" indent="0">
              <a:buFont typeface="Arial" panose="020B0604020202020204" pitchFamily="34" charse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2" name="Picture 1">
            <a:extLst>
              <a:ext uri="{FF2B5EF4-FFF2-40B4-BE49-F238E27FC236}">
                <a16:creationId xmlns:a16="http://schemas.microsoft.com/office/drawing/2014/main" id="{2F15B1D9-2EC3-8D07-5194-D91B78E2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592" y="1913525"/>
            <a:ext cx="5388353" cy="3030949"/>
          </a:xfrm>
          <a:prstGeom prst="rect">
            <a:avLst/>
          </a:prstGeom>
        </p:spPr>
      </p:pic>
    </p:spTree>
    <p:extLst>
      <p:ext uri="{BB962C8B-B14F-4D97-AF65-F5344CB8AC3E}">
        <p14:creationId xmlns:p14="http://schemas.microsoft.com/office/powerpoint/2010/main" val="2338319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3</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210799"/>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endParaRPr lang="en-US" sz="20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Strain type, ARG carriage, or number of VF did not predict SCC status</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Strain type appears to predict </a:t>
            </a:r>
            <a:r>
              <a:rPr lang="en-US" b="1" i="1" dirty="0" err="1">
                <a:latin typeface="Calibri" panose="020F0502020204030204" pitchFamily="34" charset="0"/>
                <a:ea typeface="Calibri" panose="020F0502020204030204" pitchFamily="34" charset="0"/>
                <a:cs typeface="Times New Roman" panose="02020603050405020304" pitchFamily="18" charset="0"/>
              </a:rPr>
              <a:t>blaZ</a:t>
            </a:r>
            <a:r>
              <a:rPr lang="en-US" b="1" i="1" dirty="0">
                <a:latin typeface="Calibri" panose="020F0502020204030204" pitchFamily="34" charset="0"/>
                <a:ea typeface="Calibri" panose="020F0502020204030204" pitchFamily="34" charset="0"/>
                <a:cs typeface="Times New Roman" panose="02020603050405020304" pitchFamily="18" charset="0"/>
              </a:rPr>
              <a:t> carriage, VF presence and distribution</a:t>
            </a:r>
          </a:p>
          <a:p>
            <a:pPr marL="0" indent="0">
              <a:buSzPct val="75000"/>
              <a:buNone/>
            </a:pPr>
            <a:endParaRPr lang="en-US" sz="3200" i="1" dirty="0"/>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Penicillin resistance common in mastitis isolates from organic farms</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Identification of two notable virulence factors</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kumimoji="0" lang="en-US" sz="28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20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Staphylocoagulase</a:t>
            </a:r>
            <a:r>
              <a:rPr kumimoji="0" lang="en-US" sz="20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exfoliative toxin C</a:t>
            </a:r>
          </a:p>
          <a:p>
            <a:pPr marL="0" indent="0">
              <a:buSzPct val="75000"/>
              <a:buNone/>
            </a:pPr>
            <a:endParaRPr lang="en-US" sz="3200" b="1" i="1" dirty="0">
              <a:latin typeface="Calibri" panose="020F0502020204030204" pitchFamily="34" charset="0"/>
              <a:ea typeface="Calibri" panose="020F0502020204030204" pitchFamily="34" charset="0"/>
            </a:endParaRPr>
          </a:p>
          <a:p>
            <a:pPr marL="457200" lvl="1" indent="0">
              <a:buSzPct val="75000"/>
              <a:buNone/>
            </a:pPr>
            <a:endParaRPr lang="en-US"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3000269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ED0A05-8B55-8D53-27C2-36F69E1CA18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Directions for future research</a:t>
            </a:r>
          </a:p>
        </p:txBody>
      </p:sp>
      <p:sp>
        <p:nvSpPr>
          <p:cNvPr id="4" name="Content Placeholder 3">
            <a:extLst>
              <a:ext uri="{FF2B5EF4-FFF2-40B4-BE49-F238E27FC236}">
                <a16:creationId xmlns:a16="http://schemas.microsoft.com/office/drawing/2014/main" id="{7D775353-7BC2-0E66-830E-4E4E911D36D1}"/>
              </a:ext>
            </a:extLst>
          </p:cNvPr>
          <p:cNvSpPr txBox="1">
            <a:spLocks/>
          </p:cNvSpPr>
          <p:nvPr/>
        </p:nvSpPr>
        <p:spPr>
          <a:xfrm>
            <a:off x="378252" y="1654957"/>
            <a:ext cx="6471877"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Further work exploring antimicrobial resistance for S. chromogenes </a:t>
            </a:r>
          </a:p>
          <a:p>
            <a:pPr marL="0" indent="0">
              <a:buSzPct val="75000"/>
              <a:buNone/>
            </a:pPr>
            <a:endParaRPr lang="en-US" sz="600" b="1"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800" i="1" dirty="0">
                <a:latin typeface="Calibri" panose="020F0502020204030204" pitchFamily="34" charset="0"/>
                <a:ea typeface="Calibri" panose="020F0502020204030204" pitchFamily="34" charset="0"/>
                <a:cs typeface="Times New Roman" panose="02020603050405020304" pitchFamily="18" charset="0"/>
              </a:rPr>
              <a:t>Concordance between </a:t>
            </a:r>
            <a:r>
              <a:rPr lang="en-US" sz="2800" i="1" dirty="0" err="1">
                <a:latin typeface="Calibri" panose="020F0502020204030204" pitchFamily="34" charset="0"/>
                <a:ea typeface="Calibri" panose="020F0502020204030204" pitchFamily="34" charset="0"/>
                <a:cs typeface="Times New Roman" panose="02020603050405020304" pitchFamily="18" charset="0"/>
              </a:rPr>
              <a:t>blaZ</a:t>
            </a:r>
            <a:r>
              <a:rPr lang="en-US" sz="2800" i="1" dirty="0">
                <a:latin typeface="Calibri" panose="020F0502020204030204" pitchFamily="34" charset="0"/>
                <a:ea typeface="Calibri" panose="020F0502020204030204" pitchFamily="34" charset="0"/>
                <a:cs typeface="Times New Roman" panose="02020603050405020304" pitchFamily="18" charset="0"/>
              </a:rPr>
              <a:t> and penicillin resistance</a:t>
            </a:r>
          </a:p>
          <a:p>
            <a:pPr lvl="1">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800" i="1" dirty="0">
                <a:latin typeface="Calibri" panose="020F0502020204030204" pitchFamily="34" charset="0"/>
                <a:ea typeface="Calibri" panose="020F0502020204030204" pitchFamily="34" charset="0"/>
                <a:cs typeface="Times New Roman" panose="02020603050405020304" pitchFamily="18" charset="0"/>
              </a:rPr>
              <a:t>Where is </a:t>
            </a:r>
            <a:r>
              <a:rPr lang="en-US" sz="2800" i="1" dirty="0" err="1">
                <a:latin typeface="Calibri" panose="020F0502020204030204" pitchFamily="34" charset="0"/>
                <a:ea typeface="Calibri" panose="020F0502020204030204" pitchFamily="34" charset="0"/>
                <a:cs typeface="Times New Roman" panose="02020603050405020304" pitchFamily="18" charset="0"/>
              </a:rPr>
              <a:t>blaZ</a:t>
            </a:r>
            <a:r>
              <a:rPr lang="en-US" sz="2800" i="1" dirty="0">
                <a:latin typeface="Calibri" panose="020F0502020204030204" pitchFamily="34" charset="0"/>
                <a:ea typeface="Calibri" panose="020F0502020204030204" pitchFamily="34" charset="0"/>
                <a:cs typeface="Times New Roman" panose="02020603050405020304" pitchFamily="18" charset="0"/>
              </a:rPr>
              <a:t> carried?</a:t>
            </a:r>
            <a:endParaRPr lang="en-US" sz="2800" i="1" dirty="0"/>
          </a:p>
          <a:p>
            <a:pPr marL="457200" lvl="1" indent="0">
              <a:buFont typeface="Arial" panose="020B0604020202020204" pitchFamily="34" charse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2" name="Picture 1">
            <a:extLst>
              <a:ext uri="{FF2B5EF4-FFF2-40B4-BE49-F238E27FC236}">
                <a16:creationId xmlns:a16="http://schemas.microsoft.com/office/drawing/2014/main" id="{2F15B1D9-2EC3-8D07-5194-D91B78E2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240" y="3447590"/>
            <a:ext cx="5388353" cy="3030949"/>
          </a:xfrm>
          <a:prstGeom prst="rect">
            <a:avLst/>
          </a:prstGeom>
        </p:spPr>
      </p:pic>
    </p:spTree>
    <p:extLst>
      <p:ext uri="{BB962C8B-B14F-4D97-AF65-F5344CB8AC3E}">
        <p14:creationId xmlns:p14="http://schemas.microsoft.com/office/powerpoint/2010/main" val="362554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ED0A05-8B55-8D53-27C2-36F69E1CA18E}"/>
              </a:ext>
            </a:extLst>
          </p:cNvPr>
          <p:cNvSpPr txBox="1">
            <a:spLocks/>
          </p:cNvSpPr>
          <p:nvPr/>
        </p:nvSpPr>
        <p:spPr>
          <a:xfrm>
            <a:off x="158727" y="379461"/>
            <a:ext cx="10010884"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General conclusions and overall significance</a:t>
            </a:r>
          </a:p>
        </p:txBody>
      </p:sp>
      <p:sp>
        <p:nvSpPr>
          <p:cNvPr id="4" name="Content Placeholder 3">
            <a:extLst>
              <a:ext uri="{FF2B5EF4-FFF2-40B4-BE49-F238E27FC236}">
                <a16:creationId xmlns:a16="http://schemas.microsoft.com/office/drawing/2014/main" id="{7D775353-7BC2-0E66-830E-4E4E911D36D1}"/>
              </a:ext>
            </a:extLst>
          </p:cNvPr>
          <p:cNvSpPr txBox="1">
            <a:spLocks/>
          </p:cNvSpPr>
          <p:nvPr/>
        </p:nvSpPr>
        <p:spPr>
          <a:xfrm>
            <a:off x="386123" y="1433151"/>
            <a:ext cx="11419754" cy="5045388"/>
          </a:xfrm>
          <a:prstGeom prst="rect">
            <a:avLst/>
          </a:prstGeom>
          <a:noFill/>
          <a:ln>
            <a:noFill/>
          </a:ln>
        </p:spPr>
        <p:txBody>
          <a:bodyPr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Non-aureus staphylococci are important mastitis pathogens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Predominant pathogen group causing IMI on farms</a:t>
            </a:r>
          </a:p>
          <a:p>
            <a:pPr lvl="1">
              <a:buSzPct val="75000"/>
              <a:buFont typeface="Wingdings" panose="05000000000000000000" pitchFamily="2" charset="2"/>
              <a:buChar char="§"/>
            </a:pPr>
            <a:r>
              <a:rPr lang="en-US" sz="2400" i="1" dirty="0">
                <a:latin typeface="Calibri" panose="020F0502020204030204" pitchFamily="34" charset="0"/>
                <a:ea typeface="Calibri" panose="020F0502020204030204" pitchFamily="34" charset="0"/>
                <a:cs typeface="Times New Roman" panose="02020603050405020304" pitchFamily="18" charset="0"/>
              </a:rPr>
              <a:t>Eight out of nine spec</a:t>
            </a:r>
            <a:r>
              <a:rPr lang="en-US" i="1" dirty="0">
                <a:latin typeface="Calibri" panose="020F0502020204030204" pitchFamily="34" charset="0"/>
                <a:ea typeface="Calibri" panose="020F0502020204030204" pitchFamily="34" charset="0"/>
                <a:cs typeface="Times New Roman" panose="02020603050405020304" pitchFamily="18" charset="0"/>
              </a:rPr>
              <a:t>ies elevate qSCC -&gt; increased BTSCC</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S. chromogenes in particular</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33% prevalence of penicillin resistance in isolates from organic farms</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Extremely persistent, wide-spread intramammary pathogen</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Reliably increases </a:t>
            </a:r>
            <a:r>
              <a:rPr lang="en-US" i="1" dirty="0" err="1">
                <a:latin typeface="Calibri" panose="020F0502020204030204" pitchFamily="34" charset="0"/>
                <a:ea typeface="Calibri" panose="020F0502020204030204" pitchFamily="34" charset="0"/>
                <a:cs typeface="Times New Roman" panose="02020603050405020304" pitchFamily="18" charset="0"/>
              </a:rPr>
              <a:t>qSCC</a:t>
            </a:r>
            <a:r>
              <a:rPr lang="en-US" i="1" dirty="0">
                <a:latin typeface="Calibri" panose="020F0502020204030204" pitchFamily="34" charset="0"/>
                <a:ea typeface="Calibri" panose="020F0502020204030204" pitchFamily="34" charset="0"/>
                <a:cs typeface="Times New Roman" panose="02020603050405020304" pitchFamily="18" charset="0"/>
              </a:rPr>
              <a:t> </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May act in a contagious manner</a:t>
            </a:r>
          </a:p>
          <a:p>
            <a:pPr lvl="2">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Deeper understanding of intraspecies diversity of S. chromogenes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Identification of MLST types causing persistent IMI, 4 novel ST </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Description of AMR and virulence pattern </a:t>
            </a:r>
          </a:p>
          <a:p>
            <a:pPr lvl="1">
              <a:buSzPct val="75000"/>
              <a:buFont typeface="Wingdings" panose="05000000000000000000" pitchFamily="2" charset="2"/>
              <a:buChar char="§"/>
            </a:pPr>
            <a:r>
              <a:rPr lang="en-US" i="1" dirty="0"/>
              <a:t>AMR and virulence likely determined by strain type</a:t>
            </a:r>
          </a:p>
          <a:p>
            <a:pPr marL="457200" lvl="1" indent="0">
              <a:buFont typeface="Arial" panose="020B0604020202020204" pitchFamily="34" charse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spTree>
    <p:extLst>
      <p:ext uri="{BB962C8B-B14F-4D97-AF65-F5344CB8AC3E}">
        <p14:creationId xmlns:p14="http://schemas.microsoft.com/office/powerpoint/2010/main" val="3683667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30A84-EF83-4658-BD7C-B33C75DAE8A1}"/>
              </a:ext>
            </a:extLst>
          </p:cNvPr>
          <p:cNvPicPr>
            <a:picLocks noChangeAspect="1"/>
          </p:cNvPicPr>
          <p:nvPr/>
        </p:nvPicPr>
        <p:blipFill rotWithShape="1">
          <a:blip r:embed="rId3"/>
          <a:srcRect l="28658" t="27343" b="815"/>
          <a:stretch/>
        </p:blipFill>
        <p:spPr>
          <a:xfrm>
            <a:off x="856313" y="483270"/>
            <a:ext cx="10479372" cy="3540819"/>
          </a:xfrm>
          <a:prstGeom prst="rect">
            <a:avLst/>
          </a:prstGeom>
        </p:spPr>
      </p:pic>
      <p:pic>
        <p:nvPicPr>
          <p:cNvPr id="6" name="Picture 5">
            <a:extLst>
              <a:ext uri="{FF2B5EF4-FFF2-40B4-BE49-F238E27FC236}">
                <a16:creationId xmlns:a16="http://schemas.microsoft.com/office/drawing/2014/main" id="{8294A047-DFBC-404B-8305-9ED89489B2B5}"/>
              </a:ext>
            </a:extLst>
          </p:cNvPr>
          <p:cNvPicPr>
            <a:picLocks noChangeAspect="1"/>
          </p:cNvPicPr>
          <p:nvPr/>
        </p:nvPicPr>
        <p:blipFill>
          <a:blip r:embed="rId4"/>
          <a:stretch>
            <a:fillRect/>
          </a:stretch>
        </p:blipFill>
        <p:spPr>
          <a:xfrm>
            <a:off x="8805103" y="2952399"/>
            <a:ext cx="2530582" cy="3374109"/>
          </a:xfrm>
          <a:prstGeom prst="rect">
            <a:avLst/>
          </a:prstGeom>
        </p:spPr>
      </p:pic>
      <p:pic>
        <p:nvPicPr>
          <p:cNvPr id="8" name="Picture 2" descr="Image result for tie stall barn">
            <a:extLst>
              <a:ext uri="{FF2B5EF4-FFF2-40B4-BE49-F238E27FC236}">
                <a16:creationId xmlns:a16="http://schemas.microsoft.com/office/drawing/2014/main" id="{FD6273F1-9DAD-488E-9A5A-3F5F161D9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43" y="2952399"/>
            <a:ext cx="3354038" cy="2515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25FECFC-AADF-3A94-66AD-EC77523CC650}"/>
              </a:ext>
            </a:extLst>
          </p:cNvPr>
          <p:cNvSpPr txBox="1">
            <a:spLocks/>
          </p:cNvSpPr>
          <p:nvPr/>
        </p:nvSpPr>
        <p:spPr>
          <a:xfrm>
            <a:off x="4066849" y="3141220"/>
            <a:ext cx="4319585" cy="2583168"/>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10 organic dairies</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+/- 3 samplings/farm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35 cows per farm visit</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Duplicate quartermilk samples</a:t>
            </a: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
        <p:nvSpPr>
          <p:cNvPr id="9" name="Title 1">
            <a:extLst>
              <a:ext uri="{FF2B5EF4-FFF2-40B4-BE49-F238E27FC236}">
                <a16:creationId xmlns:a16="http://schemas.microsoft.com/office/drawing/2014/main" id="{1C79E1E7-E6D1-64AF-4AD7-59E5F72328DD}"/>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Sample collection</a:t>
            </a:r>
          </a:p>
        </p:txBody>
      </p:sp>
    </p:spTree>
    <p:extLst>
      <p:ext uri="{BB962C8B-B14F-4D97-AF65-F5344CB8AC3E}">
        <p14:creationId xmlns:p14="http://schemas.microsoft.com/office/powerpoint/2010/main" val="2582801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74163" y="308113"/>
            <a:ext cx="7200671" cy="919369"/>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Bacteriological culture</a:t>
            </a:r>
          </a:p>
        </p:txBody>
      </p:sp>
      <p:pic>
        <p:nvPicPr>
          <p:cNvPr id="8" name="Picture 7">
            <a:extLst>
              <a:ext uri="{FF2B5EF4-FFF2-40B4-BE49-F238E27FC236}">
                <a16:creationId xmlns:a16="http://schemas.microsoft.com/office/drawing/2014/main" id="{0E66D56F-DDA5-A00A-7180-5A3E5229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024" y="1227482"/>
            <a:ext cx="4357783" cy="2451253"/>
          </a:xfrm>
          <a:prstGeom prst="rect">
            <a:avLst/>
          </a:prstGeom>
        </p:spPr>
      </p:pic>
      <p:sp>
        <p:nvSpPr>
          <p:cNvPr id="2" name="Content Placeholder 3">
            <a:extLst>
              <a:ext uri="{FF2B5EF4-FFF2-40B4-BE49-F238E27FC236}">
                <a16:creationId xmlns:a16="http://schemas.microsoft.com/office/drawing/2014/main" id="{B79ED962-13F6-A98E-6011-891B5922FDB7}"/>
              </a:ext>
            </a:extLst>
          </p:cNvPr>
          <p:cNvSpPr txBox="1">
            <a:spLocks/>
          </p:cNvSpPr>
          <p:nvPr/>
        </p:nvSpPr>
        <p:spPr>
          <a:xfrm>
            <a:off x="454415" y="1575140"/>
            <a:ext cx="5505680" cy="4378400"/>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Quartermilk samples plated in duplicate for aerobic culture </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SCC by flow cytometry</a:t>
            </a:r>
          </a:p>
          <a:p>
            <a:pPr>
              <a:buSzPct val="75000"/>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Identification by MALDI-</a:t>
            </a:r>
            <a:r>
              <a:rPr lang="en-US" sz="2400" b="1" i="1" dirty="0" err="1">
                <a:latin typeface="Calibri" panose="020F0502020204030204" pitchFamily="34" charset="0"/>
                <a:ea typeface="Calibri" panose="020F0502020204030204" pitchFamily="34" charset="0"/>
                <a:cs typeface="Times New Roman" panose="02020603050405020304" pitchFamily="18" charset="0"/>
              </a:rPr>
              <a:t>ToF</a:t>
            </a:r>
            <a:r>
              <a:rPr lang="en-US" sz="2400" b="1" i="1" dirty="0">
                <a:latin typeface="Calibri" panose="020F0502020204030204" pitchFamily="34" charset="0"/>
                <a:ea typeface="Calibri" panose="020F0502020204030204" pitchFamily="34" charset="0"/>
                <a:cs typeface="Times New Roman" panose="02020603050405020304" pitchFamily="18" charset="0"/>
              </a:rPr>
              <a:t> (Adkins Lab, U. Missouri College of Vet. Med.)</a:t>
            </a:r>
          </a:p>
          <a:p>
            <a:pPr>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3074" name="Picture 2" descr="Vaccines | Free Full-Text | How MALDI-TOF Mass Spectrometry Technology  Contributes to Microbial Infection Control in Healthcare Settings">
            <a:extLst>
              <a:ext uri="{FF2B5EF4-FFF2-40B4-BE49-F238E27FC236}">
                <a16:creationId xmlns:a16="http://schemas.microsoft.com/office/drawing/2014/main" id="{17A3B7B8-CD15-E490-8261-4D3E1A39D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168" y="3841286"/>
            <a:ext cx="4774471" cy="23872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A6BAAF-ADC4-742C-6207-50B9082D0D07}"/>
              </a:ext>
            </a:extLst>
          </p:cNvPr>
          <p:cNvSpPr txBox="1"/>
          <p:nvPr/>
        </p:nvSpPr>
        <p:spPr>
          <a:xfrm>
            <a:off x="10568137" y="6136189"/>
            <a:ext cx="3677822" cy="184666"/>
          </a:xfrm>
          <a:prstGeom prst="rect">
            <a:avLst/>
          </a:prstGeom>
          <a:noFill/>
        </p:spPr>
        <p:txBody>
          <a:bodyPr wrap="square">
            <a:spAutoFit/>
          </a:bodyPr>
          <a:lstStyle/>
          <a:p>
            <a:r>
              <a:rPr lang="en-US" sz="600" i="1" dirty="0" err="1">
                <a:solidFill>
                  <a:schemeClr val="bg1">
                    <a:lumMod val="85000"/>
                  </a:schemeClr>
                </a:solidFill>
                <a:ea typeface="Cambria" panose="02040503050406030204" pitchFamily="18" charset="0"/>
                <a:cs typeface="Times New Roman" panose="02020603050405020304" pitchFamily="18" charset="0"/>
              </a:rPr>
              <a:t>Elbehiry</a:t>
            </a:r>
            <a:r>
              <a:rPr lang="en-US" sz="600" i="1" dirty="0">
                <a:solidFill>
                  <a:schemeClr val="bg1">
                    <a:lumMod val="85000"/>
                  </a:schemeClr>
                </a:solidFill>
                <a:ea typeface="Cambria" panose="02040503050406030204" pitchFamily="18" charset="0"/>
                <a:cs typeface="Times New Roman" panose="02020603050405020304" pitchFamily="18" charset="0"/>
              </a:rPr>
              <a:t> et al., 2022</a:t>
            </a:r>
            <a:endParaRPr lang="en-US" sz="600" i="1" dirty="0">
              <a:solidFill>
                <a:schemeClr val="bg1">
                  <a:lumMod val="85000"/>
                </a:schemeClr>
              </a:solidFill>
              <a:ea typeface="Cambria" panose="02040503050406030204" pitchFamily="18" charset="0"/>
            </a:endParaRPr>
          </a:p>
        </p:txBody>
      </p:sp>
    </p:spTree>
    <p:extLst>
      <p:ext uri="{BB962C8B-B14F-4D97-AF65-F5344CB8AC3E}">
        <p14:creationId xmlns:p14="http://schemas.microsoft.com/office/powerpoint/2010/main" val="357054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Data analysis </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468598" y="1600111"/>
            <a:ext cx="6618002" cy="4089489"/>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Assign status to quarter observation</a:t>
            </a:r>
          </a:p>
          <a:p>
            <a:pPr marL="457200" lvl="1" indent="0">
              <a:buSzPct val="75000"/>
              <a:buNone/>
            </a:pPr>
            <a:r>
              <a:rPr lang="en-US" sz="1800" i="1" dirty="0">
                <a:latin typeface="Calibri" panose="020F0502020204030204" pitchFamily="34" charset="0"/>
                <a:ea typeface="Calibri" panose="020F0502020204030204" pitchFamily="34" charset="0"/>
              </a:rPr>
              <a:t>1) No growth</a:t>
            </a:r>
          </a:p>
          <a:p>
            <a:pPr marL="457200" lvl="1" indent="0">
              <a:buSzPct val="75000"/>
              <a:buNone/>
            </a:pPr>
            <a:r>
              <a:rPr lang="en-US" sz="1800" i="1" dirty="0">
                <a:latin typeface="Calibri" panose="020F0502020204030204" pitchFamily="34" charset="0"/>
                <a:ea typeface="Calibri" panose="020F0502020204030204" pitchFamily="34" charset="0"/>
              </a:rPr>
              <a:t>2) Single pathogen infection</a:t>
            </a:r>
          </a:p>
          <a:p>
            <a:pPr marL="457200" lvl="1" indent="0">
              <a:buSzPct val="75000"/>
              <a:buNone/>
            </a:pPr>
            <a:r>
              <a:rPr lang="en-US" sz="1800" i="1" dirty="0">
                <a:latin typeface="Calibri" panose="020F0502020204030204" pitchFamily="34" charset="0"/>
                <a:ea typeface="Calibri" panose="020F0502020204030204" pitchFamily="34" charset="0"/>
              </a:rPr>
              <a:t>3) Mixed infection</a:t>
            </a:r>
          </a:p>
          <a:p>
            <a:pPr marL="457200" lvl="1" indent="0">
              <a:buSzPct val="75000"/>
              <a:buNone/>
            </a:pPr>
            <a:r>
              <a:rPr lang="en-US" sz="1800" i="1" dirty="0">
                <a:latin typeface="Calibri" panose="020F0502020204030204" pitchFamily="34" charset="0"/>
                <a:ea typeface="Calibri" panose="020F0502020204030204" pitchFamily="34" charset="0"/>
              </a:rPr>
              <a:t>4) Unknown</a:t>
            </a:r>
          </a:p>
          <a:p>
            <a:pPr marL="457200" lvl="1"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Descriptive analysis of quarter-level prevalence</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By visit for each farm</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For TS vs. FS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Overall</a:t>
            </a:r>
            <a:endParaRPr lang="en-US"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 name="Picture 1">
            <a:extLst>
              <a:ext uri="{FF2B5EF4-FFF2-40B4-BE49-F238E27FC236}">
                <a16:creationId xmlns:a16="http://schemas.microsoft.com/office/drawing/2014/main" id="{05890FD4-0CE1-A62E-2F72-1868B954B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470" y="1832745"/>
            <a:ext cx="4565190" cy="2567920"/>
          </a:xfrm>
          <a:prstGeom prst="rect">
            <a:avLst/>
          </a:prstGeom>
        </p:spPr>
      </p:pic>
    </p:spTree>
    <p:extLst>
      <p:ext uri="{BB962C8B-B14F-4D97-AF65-F5344CB8AC3E}">
        <p14:creationId xmlns:p14="http://schemas.microsoft.com/office/powerpoint/2010/main" val="1385035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FD316B5-B20F-BAC3-0023-EF5A2A7BADBF}"/>
              </a:ext>
            </a:extLst>
          </p:cNvPr>
          <p:cNvGraphicFramePr>
            <a:graphicFrameLocks noGrp="1"/>
          </p:cNvGraphicFramePr>
          <p:nvPr>
            <p:extLst>
              <p:ext uri="{D42A27DB-BD31-4B8C-83A1-F6EECF244321}">
                <p14:modId xmlns:p14="http://schemas.microsoft.com/office/powerpoint/2010/main" val="2378317540"/>
              </p:ext>
            </p:extLst>
          </p:nvPr>
        </p:nvGraphicFramePr>
        <p:xfrm>
          <a:off x="1415733" y="469503"/>
          <a:ext cx="9360534" cy="5763493"/>
        </p:xfrm>
        <a:graphic>
          <a:graphicData uri="http://schemas.openxmlformats.org/drawingml/2006/table">
            <a:tbl>
              <a:tblPr/>
              <a:tblGrid>
                <a:gridCol w="250507">
                  <a:extLst>
                    <a:ext uri="{9D8B030D-6E8A-4147-A177-3AD203B41FA5}">
                      <a16:colId xmlns:a16="http://schemas.microsoft.com/office/drawing/2014/main" val="843266738"/>
                    </a:ext>
                  </a:extLst>
                </a:gridCol>
                <a:gridCol w="3952240">
                  <a:extLst>
                    <a:ext uri="{9D8B030D-6E8A-4147-A177-3AD203B41FA5}">
                      <a16:colId xmlns:a16="http://schemas.microsoft.com/office/drawing/2014/main" val="1065249705"/>
                    </a:ext>
                  </a:extLst>
                </a:gridCol>
                <a:gridCol w="1369653">
                  <a:extLst>
                    <a:ext uri="{9D8B030D-6E8A-4147-A177-3AD203B41FA5}">
                      <a16:colId xmlns:a16="http://schemas.microsoft.com/office/drawing/2014/main" val="1629529472"/>
                    </a:ext>
                  </a:extLst>
                </a:gridCol>
                <a:gridCol w="1894067">
                  <a:extLst>
                    <a:ext uri="{9D8B030D-6E8A-4147-A177-3AD203B41FA5}">
                      <a16:colId xmlns:a16="http://schemas.microsoft.com/office/drawing/2014/main" val="3105678126"/>
                    </a:ext>
                  </a:extLst>
                </a:gridCol>
                <a:gridCol w="1894067">
                  <a:extLst>
                    <a:ext uri="{9D8B030D-6E8A-4147-A177-3AD203B41FA5}">
                      <a16:colId xmlns:a16="http://schemas.microsoft.com/office/drawing/2014/main" val="2987742105"/>
                    </a:ext>
                  </a:extLst>
                </a:gridCol>
              </a:tblGrid>
              <a:tr h="1639128">
                <a:tc gridSpan="5">
                  <a:txBody>
                    <a:bodyPr/>
                    <a:lstStyle/>
                    <a:p>
                      <a:pPr algn="l" fontAlgn="t"/>
                      <a:r>
                        <a:rPr lang="en-US" sz="1600" b="1" i="0" u="none" strike="noStrike" dirty="0">
                          <a:solidFill>
                            <a:srgbClr val="000000"/>
                          </a:solidFill>
                          <a:effectLst/>
                          <a:latin typeface="Times New Roman" panose="02020603050405020304" pitchFamily="18" charset="0"/>
                        </a:rPr>
                        <a:t>Table 1. </a:t>
                      </a:r>
                      <a:r>
                        <a:rPr lang="en-US" sz="1600" b="0" i="0" u="none" strike="noStrike" dirty="0">
                          <a:solidFill>
                            <a:srgbClr val="000000"/>
                          </a:solidFill>
                          <a:effectLst/>
                          <a:latin typeface="Times New Roman" panose="02020603050405020304" pitchFamily="18" charset="0"/>
                        </a:rPr>
                        <a:t>Quarter-level prevalence of pathogens (or grouping of similar pathogens) causing intramammary  infections [median (range)] by farm, stratified by facility type. The quarter-level prevalence represents the percent  of sampled quarters infected with a particular pathogen over all sampled quarters at risk where intramammary infection  status could be determined for that farm visit.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3345772"/>
                  </a:ext>
                </a:extLst>
              </a:tr>
              <a:tr h="415095">
                <a:tc gridSpan="2">
                  <a:txBody>
                    <a:bodyPr/>
                    <a:lstStyle/>
                    <a:p>
                      <a:pPr algn="l" fontAlgn="b"/>
                      <a:endParaRPr lang="en-US" sz="2400" b="0" i="0" u="none" strike="noStrike" dirty="0">
                        <a:solidFill>
                          <a:srgbClr val="000000"/>
                        </a:solidFill>
                        <a:effectLst/>
                        <a:latin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600" b="0" i="0" u="none" strike="noStrike" dirty="0">
                          <a:solidFill>
                            <a:srgbClr val="000000"/>
                          </a:solidFill>
                          <a:effectLst/>
                          <a:latin typeface="Times New Roman" panose="02020603050405020304" pitchFamily="18" charset="0"/>
                        </a:rPr>
                        <a:t>TS avg.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BP avg.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Overall</a:t>
                      </a: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665082858"/>
                  </a:ext>
                </a:extLst>
              </a:tr>
              <a:tr h="279091">
                <a:tc gridSpan="2">
                  <a:txBody>
                    <a:bodyPr/>
                    <a:lstStyle/>
                    <a:p>
                      <a:pPr algn="l" fontAlgn="ctr"/>
                      <a:r>
                        <a:rPr lang="en-US" sz="1600" b="0" i="0" u="none" strike="noStrike" dirty="0">
                          <a:solidFill>
                            <a:srgbClr val="000000"/>
                          </a:solidFill>
                          <a:effectLst/>
                          <a:latin typeface="Times New Roman" panose="02020603050405020304" pitchFamily="18" charset="0"/>
                        </a:rPr>
                        <a:t> Num. farm visits</a:t>
                      </a:r>
                    </a:p>
                  </a:txBody>
                  <a:tcPr marL="6350" marR="6350" marT="635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600" b="0" i="0" u="none" strike="noStrike">
                          <a:solidFill>
                            <a:srgbClr val="000000"/>
                          </a:solidFill>
                          <a:effectLst/>
                          <a:latin typeface="Times New Roman" panose="02020603050405020304" pitchFamily="18" charset="0"/>
                        </a:rPr>
                        <a:t>15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15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30</a:t>
                      </a:r>
                    </a:p>
                  </a:txBody>
                  <a:tcPr marL="6350" marR="6350" marT="635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5629590"/>
                  </a:ext>
                </a:extLst>
              </a:tr>
              <a:tr h="356943">
                <a:tc gridSpan="2">
                  <a:txBody>
                    <a:bodyPr/>
                    <a:lstStyle/>
                    <a:p>
                      <a:pPr algn="l" fontAlgn="ctr"/>
                      <a:r>
                        <a:rPr lang="en-US" sz="1600" b="0" i="0" u="none" strike="noStrike" dirty="0">
                          <a:solidFill>
                            <a:srgbClr val="000000"/>
                          </a:solidFill>
                          <a:effectLst/>
                          <a:latin typeface="Times New Roman" panose="02020603050405020304" pitchFamily="18" charset="0"/>
                        </a:rPr>
                        <a:t> Pathogen (group)</a:t>
                      </a:r>
                    </a:p>
                  </a:txBody>
                  <a:tcPr marL="6350" marR="6350" marT="635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9306793"/>
                  </a:ext>
                </a:extLst>
              </a:tr>
              <a:tr h="487680">
                <a:tc>
                  <a:txBody>
                    <a:bodyPr/>
                    <a:lstStyle/>
                    <a:p>
                      <a:pPr algn="l" fontAlgn="ctr"/>
                      <a:endParaRPr lang="en-US" sz="16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1600" b="0" i="0" u="none" strike="noStrike" dirty="0">
                          <a:solidFill>
                            <a:srgbClr val="000000"/>
                          </a:solidFill>
                          <a:effectLst/>
                          <a:latin typeface="Times New Roman" panose="02020603050405020304" pitchFamily="18" charset="0"/>
                        </a:rPr>
                        <a:t>Non-</a:t>
                      </a:r>
                      <a:r>
                        <a:rPr lang="en-US" sz="1600" b="0" i="1" u="none" strike="noStrike" dirty="0">
                          <a:solidFill>
                            <a:srgbClr val="000000"/>
                          </a:solidFill>
                          <a:effectLst/>
                          <a:latin typeface="Times New Roman" panose="02020603050405020304" pitchFamily="18" charset="0"/>
                        </a:rPr>
                        <a:t>aureus</a:t>
                      </a:r>
                      <a:r>
                        <a:rPr lang="en-US" sz="1600" b="0" i="0" u="none" strike="noStrike" dirty="0">
                          <a:solidFill>
                            <a:srgbClr val="000000"/>
                          </a:solidFill>
                          <a:effectLst/>
                          <a:latin typeface="Times New Roman" panose="02020603050405020304" pitchFamily="18" charset="0"/>
                        </a:rPr>
                        <a:t> staphylococci and mammaliicocci</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19 (9.7-25.6)</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21.1 (12.8-39.8)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20 (9.7-39.8)</a:t>
                      </a: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4064776930"/>
                  </a:ext>
                </a:extLst>
              </a:tr>
              <a:tr h="528320">
                <a:tc>
                  <a:txBody>
                    <a:bodyPr/>
                    <a:lstStyle/>
                    <a:p>
                      <a:pPr algn="l" fontAlgn="ctr"/>
                      <a:endParaRPr lang="en-US" sz="16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dirty="0">
                          <a:solidFill>
                            <a:srgbClr val="000000"/>
                          </a:solidFill>
                          <a:effectLst/>
                          <a:latin typeface="Times New Roman" panose="02020603050405020304" pitchFamily="18" charset="0"/>
                        </a:rPr>
                        <a:t>Streptococcus </a:t>
                      </a:r>
                      <a:r>
                        <a:rPr lang="en-US" sz="1600" b="0" i="1" u="none" strike="noStrike" dirty="0" err="1">
                          <a:solidFill>
                            <a:srgbClr val="000000"/>
                          </a:solidFill>
                          <a:effectLst/>
                          <a:latin typeface="Times New Roman" panose="02020603050405020304" pitchFamily="18" charset="0"/>
                        </a:rPr>
                        <a:t>uberis</a:t>
                      </a:r>
                      <a:endParaRPr lang="en-US" sz="1600" b="0" i="1" u="none" strike="noStrike" dirty="0">
                        <a:solidFill>
                          <a:srgbClr val="000000"/>
                        </a:solidFill>
                        <a:effectLst/>
                        <a:latin typeface="Times New Roman" panose="02020603050405020304" pitchFamily="18" charset="0"/>
                      </a:endParaRP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2.4 (0.9-6.1)</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3.6 (0-6.1)</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3.4 (0-6.1)</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201582936"/>
                  </a:ext>
                </a:extLst>
              </a:tr>
              <a:tr h="508000">
                <a:tc>
                  <a:txBody>
                    <a:bodyPr/>
                    <a:lstStyle/>
                    <a:p>
                      <a:pPr algn="l" fontAlgn="b"/>
                      <a:endParaRPr lang="en-US" sz="2400" b="0" i="0" u="none" strike="noStrike">
                        <a:solidFill>
                          <a:srgbClr val="000000"/>
                        </a:solidFill>
                        <a:effectLst/>
                        <a:latin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dirty="0">
                          <a:solidFill>
                            <a:srgbClr val="000000"/>
                          </a:solidFill>
                          <a:effectLst/>
                          <a:latin typeface="Times New Roman" panose="02020603050405020304" pitchFamily="18" charset="0"/>
                        </a:rPr>
                        <a:t>Staphylococcus aureus</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3.2 (0.9-4.1)</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2.6 (0-14.1)</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3.2 (0-14.1)</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887078830"/>
                  </a:ext>
                </a:extLst>
              </a:tr>
              <a:tr h="447040">
                <a:tc>
                  <a:txBody>
                    <a:bodyPr/>
                    <a:lstStyle/>
                    <a:p>
                      <a:pPr algn="l" fontAlgn="ctr"/>
                      <a:endParaRPr lang="en-US" sz="1600" b="0" i="0"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dirty="0">
                          <a:solidFill>
                            <a:srgbClr val="000000"/>
                          </a:solidFill>
                          <a:effectLst/>
                          <a:latin typeface="Times New Roman" panose="02020603050405020304" pitchFamily="18" charset="0"/>
                        </a:rPr>
                        <a:t>Corynebacterium</a:t>
                      </a:r>
                      <a:r>
                        <a:rPr lang="en-US" sz="1600" b="0" i="0" u="none" strike="noStrike" dirty="0">
                          <a:solidFill>
                            <a:srgbClr val="000000"/>
                          </a:solidFill>
                          <a:effectLst/>
                          <a:latin typeface="Times New Roman" panose="02020603050405020304" pitchFamily="18" charset="0"/>
                        </a:rPr>
                        <a:t> spp.</a:t>
                      </a:r>
                      <a:r>
                        <a:rPr lang="en-US" sz="1600" b="0" i="0" u="none" strike="noStrike" baseline="30000" dirty="0">
                          <a:solidFill>
                            <a:srgbClr val="000000"/>
                          </a:solidFill>
                          <a:effectLst/>
                          <a:latin typeface="Times New Roman" panose="02020603050405020304" pitchFamily="18" charset="0"/>
                        </a:rPr>
                        <a:t>1</a:t>
                      </a:r>
                      <a:endParaRPr lang="en-US" sz="1600" b="0" i="1" u="none" strike="noStrike" dirty="0">
                        <a:solidFill>
                          <a:srgbClr val="000000"/>
                        </a:solidFill>
                        <a:effectLst/>
                        <a:latin typeface="Times New Roman" panose="02020603050405020304" pitchFamily="18" charset="0"/>
                      </a:endParaRP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1.6 (0-11)</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(0-20.2)</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0.9 (0-20.2)</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13399766"/>
                  </a:ext>
                </a:extLst>
              </a:tr>
              <a:tr h="551098">
                <a:tc>
                  <a:txBody>
                    <a:bodyPr/>
                    <a:lstStyle/>
                    <a:p>
                      <a:pPr algn="l" fontAlgn="ctr"/>
                      <a:endParaRPr lang="en-US" sz="1600" b="0" i="0"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0" u="none" strike="noStrike" dirty="0">
                          <a:solidFill>
                            <a:srgbClr val="000000"/>
                          </a:solidFill>
                          <a:effectLst/>
                          <a:latin typeface="Times New Roman" panose="02020603050405020304" pitchFamily="18" charset="0"/>
                        </a:rPr>
                        <a:t>Other gram-positive bacteria</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0.8 (0-1.8)</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0.8 (0-4.3)</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0.8 (0-4.3)</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44802468"/>
                  </a:ext>
                </a:extLst>
              </a:tr>
              <a:tr h="551098">
                <a:tc>
                  <a:txBody>
                    <a:bodyPr/>
                    <a:lstStyle/>
                    <a:p>
                      <a:pPr algn="l" fontAlgn="ctr"/>
                      <a:endParaRPr lang="en-US" sz="16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r>
                        <a:rPr lang="en-US" sz="1600" b="0" i="1" u="none" strike="noStrike" dirty="0">
                          <a:solidFill>
                            <a:srgbClr val="000000"/>
                          </a:solidFill>
                          <a:effectLst/>
                          <a:latin typeface="Times New Roman" panose="02020603050405020304" pitchFamily="18" charset="0"/>
                        </a:rPr>
                        <a:t>Streptococcus </a:t>
                      </a:r>
                      <a:r>
                        <a:rPr lang="en-US" sz="1600" b="0" i="1" u="none" strike="noStrike" dirty="0" err="1">
                          <a:solidFill>
                            <a:srgbClr val="000000"/>
                          </a:solidFill>
                          <a:effectLst/>
                          <a:latin typeface="Times New Roman" panose="02020603050405020304" pitchFamily="18" charset="0"/>
                        </a:rPr>
                        <a:t>dysgalactiae</a:t>
                      </a:r>
                      <a:endParaRPr lang="en-US" sz="1600" b="0" i="1" u="none" strike="noStrike" dirty="0">
                        <a:solidFill>
                          <a:srgbClr val="000000"/>
                        </a:solidFill>
                        <a:effectLst/>
                        <a:latin typeface="Times New Roman" panose="02020603050405020304" pitchFamily="18"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rPr>
                        <a:t>0.8 (0-7.3)</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(0-2)</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0.4 (0-7.3)</a:t>
                      </a:r>
                    </a:p>
                  </a:txBody>
                  <a:tcPr marL="6350" marR="6350" marT="635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3568322"/>
                  </a:ext>
                </a:extLst>
              </a:tr>
            </a:tbl>
          </a:graphicData>
        </a:graphic>
      </p:graphicFrame>
    </p:spTree>
    <p:extLst>
      <p:ext uri="{BB962C8B-B14F-4D97-AF65-F5344CB8AC3E}">
        <p14:creationId xmlns:p14="http://schemas.microsoft.com/office/powerpoint/2010/main" val="2286575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5837</TotalTime>
  <Words>20399</Words>
  <Application>Microsoft Office PowerPoint</Application>
  <PresentationFormat>Widescreen</PresentationFormat>
  <Paragraphs>2767</Paragraphs>
  <Slides>58</Slides>
  <Notes>51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71" baseType="lpstr">
      <vt:lpstr>Aptos</vt:lpstr>
      <vt:lpstr>Arial</vt:lpstr>
      <vt:lpstr>Calibri</vt:lpstr>
      <vt:lpstr>Calibri Light</vt:lpstr>
      <vt:lpstr>Cambria</vt:lpstr>
      <vt:lpstr>Courier New</vt:lpstr>
      <vt:lpstr>Franklin Gothic Heavy</vt:lpstr>
      <vt:lpstr>Google Sans</vt:lpstr>
      <vt:lpstr>Symbol</vt:lpstr>
      <vt:lpstr>Times New Roman</vt:lpstr>
      <vt:lpstr>Wingdings</vt:lpstr>
      <vt:lpstr>Office Theme</vt:lpstr>
      <vt:lpstr>Worksheet</vt:lpstr>
      <vt:lpstr>PowerPoint Presentation</vt:lpstr>
      <vt:lpstr>Overview: Organic dairy farming</vt:lpstr>
      <vt:lpstr>Overview: Organic dairy farming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Non-aureus staphylococci and mammaliicocci (NASM)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Udder health on organic dairies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Caitlin Jeffrey</dc:creator>
  <cp:lastModifiedBy>Caitlin Jeffrey</cp:lastModifiedBy>
  <cp:revision>4</cp:revision>
  <dcterms:created xsi:type="dcterms:W3CDTF">2024-08-16T16:06:54Z</dcterms:created>
  <dcterms:modified xsi:type="dcterms:W3CDTF">2024-08-25T20:10:40Z</dcterms:modified>
</cp:coreProperties>
</file>